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Plus Jakarta Sans ExtraBold"/>
      <p:bold r:id="rId91"/>
      <p:boldItalic r:id="rId92"/>
    </p:embeddedFont>
    <p:embeddedFont>
      <p:font typeface="Caveat"/>
      <p:regular r:id="rId93"/>
      <p:bold r:id="rId94"/>
    </p:embeddedFont>
    <p:embeddedFont>
      <p:font typeface="Plus Jakarta Sans"/>
      <p:regular r:id="rId95"/>
      <p:bold r:id="rId96"/>
      <p:italic r:id="rId97"/>
      <p:boldItalic r:id="rId98"/>
    </p:embeddedFont>
    <p:embeddedFont>
      <p:font typeface="Montserrat"/>
      <p:regular r:id="rId99"/>
      <p:bold r:id="rId100"/>
      <p:italic r:id="rId101"/>
      <p:boldItalic r:id="rId102"/>
    </p:embeddedFont>
    <p:embeddedFont>
      <p:font typeface="Plus Jakarta Sans SemiBold"/>
      <p:regular r:id="rId103"/>
      <p:bold r:id="rId104"/>
      <p:italic r:id="rId105"/>
      <p:boldItalic r:id="rId106"/>
    </p:embeddedFont>
    <p:embeddedFont>
      <p:font typeface="Plus Jakarta Sans Medium"/>
      <p:regular r:id="rId107"/>
      <p:bold r:id="rId108"/>
      <p:italic r:id="rId109"/>
      <p:boldItalic r:id="rId110"/>
    </p:embeddedFont>
    <p:embeddedFont>
      <p:font typeface="Caveat Medium"/>
      <p:regular r:id="rId111"/>
      <p:bold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PlusJakartaSansMedium-regular.fntdata"/><Relationship Id="rId106" Type="http://schemas.openxmlformats.org/officeDocument/2006/relationships/font" Target="fonts/PlusJakartaSansSemiBold-boldItalic.fntdata"/><Relationship Id="rId105" Type="http://schemas.openxmlformats.org/officeDocument/2006/relationships/font" Target="fonts/PlusJakartaSansSemiBold-italic.fntdata"/><Relationship Id="rId104" Type="http://schemas.openxmlformats.org/officeDocument/2006/relationships/font" Target="fonts/PlusJakartaSansSemiBold-bold.fntdata"/><Relationship Id="rId109" Type="http://schemas.openxmlformats.org/officeDocument/2006/relationships/font" Target="fonts/PlusJakartaSansMedium-italic.fntdata"/><Relationship Id="rId108" Type="http://schemas.openxmlformats.org/officeDocument/2006/relationships/font" Target="fonts/PlusJakartaSansMedium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PlusJakartaSansSemiBold-regular.fntdata"/><Relationship Id="rId102" Type="http://schemas.openxmlformats.org/officeDocument/2006/relationships/font" Target="fonts/Montserrat-boldItalic.fntdata"/><Relationship Id="rId101" Type="http://schemas.openxmlformats.org/officeDocument/2006/relationships/font" Target="fonts/Montserrat-italic.fntdata"/><Relationship Id="rId100" Type="http://schemas.openxmlformats.org/officeDocument/2006/relationships/font" Target="fonts/Montserra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lusJakartaSans-regular.fntdata"/><Relationship Id="rId94" Type="http://schemas.openxmlformats.org/officeDocument/2006/relationships/font" Target="fonts/Caveat-bold.fntdata"/><Relationship Id="rId97" Type="http://schemas.openxmlformats.org/officeDocument/2006/relationships/font" Target="fonts/PlusJakartaSans-italic.fntdata"/><Relationship Id="rId96" Type="http://schemas.openxmlformats.org/officeDocument/2006/relationships/font" Target="fonts/PlusJakartaSans-bold.fntdata"/><Relationship Id="rId11" Type="http://schemas.openxmlformats.org/officeDocument/2006/relationships/slide" Target="slides/slide6.xml"/><Relationship Id="rId99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98" Type="http://schemas.openxmlformats.org/officeDocument/2006/relationships/font" Target="fonts/PlusJakarta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PlusJakartaSansExtraBold-bold.fntdata"/><Relationship Id="rId90" Type="http://schemas.openxmlformats.org/officeDocument/2006/relationships/slide" Target="slides/slide85.xml"/><Relationship Id="rId93" Type="http://schemas.openxmlformats.org/officeDocument/2006/relationships/font" Target="fonts/Caveat-regular.fntdata"/><Relationship Id="rId92" Type="http://schemas.openxmlformats.org/officeDocument/2006/relationships/font" Target="fonts/PlusJakartaSansExtraBold-boldItalic.fntdata"/><Relationship Id="rId15" Type="http://schemas.openxmlformats.org/officeDocument/2006/relationships/slide" Target="slides/slide10.xml"/><Relationship Id="rId110" Type="http://schemas.openxmlformats.org/officeDocument/2006/relationships/font" Target="fonts/PlusJakartaSansMedium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CaveatMedium-bold.fntdata"/><Relationship Id="rId111" Type="http://schemas.openxmlformats.org/officeDocument/2006/relationships/font" Target="fonts/CaveatMedium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le_buzz?utm_source=unsplash&amp;utm_medium=referral&amp;utm_content=creditCopyText" TargetMode="External"/><Relationship Id="rId3" Type="http://schemas.openxmlformats.org/officeDocument/2006/relationships/hyperlink" Target="https://unsplash.com/@le_buzz?utm_source=unsplash&amp;utm_medium=referral&amp;utm_content=creditCopyText" TargetMode="External"/><Relationship Id="rId4" Type="http://schemas.openxmlformats.org/officeDocument/2006/relationships/hyperlink" Target="https://unsplash.com/backgrounds/apps/website?utm_source=unsplash&amp;utm_medium=referral&amp;utm_content=creditCopyText" TargetMode="External"/><Relationship Id="rId5" Type="http://schemas.openxmlformats.org/officeDocument/2006/relationships/hyperlink" Target="https://unsplash.com/backgrounds/apps/website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ilvawebdesigns?utm_source=unsplash&amp;utm_medium=referral&amp;utm_content=creditCopyText" TargetMode="External"/><Relationship Id="rId3" Type="http://schemas.openxmlformats.org/officeDocument/2006/relationships/hyperlink" Target="https://unsplash.com/@silvawebdesigns?utm_source=unsplash&amp;utm_medium=referral&amp;utm_content=creditCopyText" TargetMode="External"/><Relationship Id="rId4" Type="http://schemas.openxmlformats.org/officeDocument/2006/relationships/hyperlink" Target="https://unsplash.com/photos/k-rKfqSm4L4?utm_source=unsplash&amp;utm_medium=referral&amp;utm_content=creditCopyText" TargetMode="External"/><Relationship Id="rId5" Type="http://schemas.openxmlformats.org/officeDocument/2006/relationships/hyperlink" Target="https://unsplash.com/photos/k-rKfqSm4L4?utm_source=unsplash&amp;utm_medium=referral&amp;utm_content=creditCopyText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ilvawebdesigns?utm_source=unsplash&amp;utm_medium=referral&amp;utm_content=creditCopyText" TargetMode="External"/><Relationship Id="rId3" Type="http://schemas.openxmlformats.org/officeDocument/2006/relationships/hyperlink" Target="https://unsplash.com/@silvawebdesigns?utm_source=unsplash&amp;utm_medium=referral&amp;utm_content=creditCopyText" TargetMode="External"/><Relationship Id="rId4" Type="http://schemas.openxmlformats.org/officeDocument/2006/relationships/hyperlink" Target="https://unsplash.com/photos/k-rKfqSm4L4?utm_source=unsplash&amp;utm_medium=referral&amp;utm_content=creditCopyText" TargetMode="External"/><Relationship Id="rId5" Type="http://schemas.openxmlformats.org/officeDocument/2006/relationships/hyperlink" Target="https://unsplash.com/photos/k-rKfqSm4L4?utm_source=unsplash&amp;utm_medium=referral&amp;utm_content=creditCopyText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ja/@goran_ivos?utm_source=unsplash&amp;utm_medium=referral&amp;utm_content=creditCopyText" TargetMode="External"/><Relationship Id="rId3" Type="http://schemas.openxmlformats.org/officeDocument/2006/relationships/hyperlink" Target="https://unsplash.com/ja/@goran_ivos?utm_source=unsplash&amp;utm_medium=referral&amp;utm_content=creditCopyText" TargetMode="External"/><Relationship Id="rId4" Type="http://schemas.openxmlformats.org/officeDocument/2006/relationships/hyperlink" Target="https://unsplash.com/photos/iacpoKgpBAM?utm_source=unsplash&amp;utm_medium=referral&amp;utm_content=creditCopyText" TargetMode="External"/><Relationship Id="rId5" Type="http://schemas.openxmlformats.org/officeDocument/2006/relationships/hyperlink" Target="https://unsplash.com/photos/iacpoKgpBAM?utm_source=unsplash&amp;utm_medium=referral&amp;utm_content=creditCopyTex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ja/@goran_ivos?utm_source=unsplash&amp;utm_medium=referral&amp;utm_content=creditCopyText" TargetMode="External"/><Relationship Id="rId3" Type="http://schemas.openxmlformats.org/officeDocument/2006/relationships/hyperlink" Target="https://unsplash.com/ja/@goran_ivos?utm_source=unsplash&amp;utm_medium=referral&amp;utm_content=creditCopyText" TargetMode="External"/><Relationship Id="rId4" Type="http://schemas.openxmlformats.org/officeDocument/2006/relationships/hyperlink" Target="https://unsplash.com/photos/iacpoKgpBAM?utm_source=unsplash&amp;utm_medium=referral&amp;utm_content=creditCopyText" TargetMode="External"/><Relationship Id="rId5" Type="http://schemas.openxmlformats.org/officeDocument/2006/relationships/hyperlink" Target="https://unsplash.com/photos/iacpoKgpBAM?utm_source=unsplash&amp;utm_medium=referral&amp;utm_content=creditCopyText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finnmund?utm_source=unsplash&amp;utm_medium=referral&amp;utm_content=creditCopyText" TargetMode="External"/><Relationship Id="rId3" Type="http://schemas.openxmlformats.org/officeDocument/2006/relationships/hyperlink" Target="https://unsplash.com/@finnmund?utm_source=unsplash&amp;utm_medium=referral&amp;utm_content=creditCopyText" TargetMode="External"/><Relationship Id="rId4" Type="http://schemas.openxmlformats.org/officeDocument/2006/relationships/hyperlink" Target="https://unsplash.com/photos/8q2r2XQpDO0?utm_source=unsplash&amp;utm_medium=referral&amp;utm_content=creditCopyText" TargetMode="External"/><Relationship Id="rId5" Type="http://schemas.openxmlformats.org/officeDocument/2006/relationships/hyperlink" Target="https://unsplash.com/photos/8q2r2XQpDO0?utm_source=unsplash&amp;utm_medium=referral&amp;utm_content=creditCopyText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finnmund?utm_source=unsplash&amp;utm_medium=referral&amp;utm_content=creditCopyText" TargetMode="External"/><Relationship Id="rId3" Type="http://schemas.openxmlformats.org/officeDocument/2006/relationships/hyperlink" Target="https://unsplash.com/@finnmund?utm_source=unsplash&amp;utm_medium=referral&amp;utm_content=creditCopyText" TargetMode="External"/><Relationship Id="rId4" Type="http://schemas.openxmlformats.org/officeDocument/2006/relationships/hyperlink" Target="https://unsplash.com/photos/8q2r2XQpDO0?utm_source=unsplash&amp;utm_medium=referral&amp;utm_content=creditCopyText" TargetMode="External"/><Relationship Id="rId5" Type="http://schemas.openxmlformats.org/officeDocument/2006/relationships/hyperlink" Target="https://unsplash.com/photos/8q2r2XQpDO0?utm_source=unsplash&amp;utm_medium=referral&amp;utm_content=creditCopyText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ilvawebdesigns?utm_source=unsplash&amp;utm_medium=referral&amp;utm_content=creditCopyText" TargetMode="External"/><Relationship Id="rId3" Type="http://schemas.openxmlformats.org/officeDocument/2006/relationships/hyperlink" Target="https://unsplash.com/@silvawebdesigns?utm_source=unsplash&amp;utm_medium=referral&amp;utm_content=creditCopyText" TargetMode="External"/><Relationship Id="rId4" Type="http://schemas.openxmlformats.org/officeDocument/2006/relationships/hyperlink" Target="https://unsplash.com/photos/k-rKfqSm4L4?utm_source=unsplash&amp;utm_medium=referral&amp;utm_content=creditCopyText" TargetMode="External"/><Relationship Id="rId5" Type="http://schemas.openxmlformats.org/officeDocument/2006/relationships/hyperlink" Target="https://unsplash.com/photos/k-rKfqSm4L4?utm_source=unsplash&amp;utm_medium=referral&amp;utm_content=creditCopyText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ilvawebdesigns?utm_source=unsplash&amp;utm_medium=referral&amp;utm_content=creditCopyText" TargetMode="External"/><Relationship Id="rId3" Type="http://schemas.openxmlformats.org/officeDocument/2006/relationships/hyperlink" Target="https://unsplash.com/@silvawebdesigns?utm_source=unsplash&amp;utm_medium=referral&amp;utm_content=creditCopyText" TargetMode="External"/><Relationship Id="rId4" Type="http://schemas.openxmlformats.org/officeDocument/2006/relationships/hyperlink" Target="https://unsplash.com/photos/k-rKfqSm4L4?utm_source=unsplash&amp;utm_medium=referral&amp;utm_content=creditCopyText" TargetMode="External"/><Relationship Id="rId5" Type="http://schemas.openxmlformats.org/officeDocument/2006/relationships/hyperlink" Target="https://unsplash.com/photos/k-rKfqSm4L4?utm_source=unsplash&amp;utm_medium=referral&amp;utm_content=creditCopyTex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kobuagency?utm_source=unsplash&amp;utm_medium=referral&amp;utm_content=creditCopyText" TargetMode="External"/><Relationship Id="rId3" Type="http://schemas.openxmlformats.org/officeDocument/2006/relationships/hyperlink" Target="https://unsplash.com/@kobuagency?utm_source=unsplash&amp;utm_medium=referral&amp;utm_content=creditCopyText" TargetMode="External"/><Relationship Id="rId4" Type="http://schemas.openxmlformats.org/officeDocument/2006/relationships/hyperlink" Target="https://unsplash.com/photos/ipARHaxETRk?utm_source=unsplash&amp;utm_medium=referral&amp;utm_content=creditCopyText" TargetMode="External"/><Relationship Id="rId5" Type="http://schemas.openxmlformats.org/officeDocument/2006/relationships/hyperlink" Target="https://unsplash.com/photos/ipARHaxETRk?utm_source=unsplash&amp;utm_medium=referral&amp;utm_content=creditCopyText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ja/@goran_ivos?utm_source=unsplash&amp;utm_medium=referral&amp;utm_content=creditCopyText" TargetMode="External"/><Relationship Id="rId3" Type="http://schemas.openxmlformats.org/officeDocument/2006/relationships/hyperlink" Target="https://unsplash.com/ja/@goran_ivos?utm_source=unsplash&amp;utm_medium=referral&amp;utm_content=creditCopyText" TargetMode="External"/><Relationship Id="rId4" Type="http://schemas.openxmlformats.org/officeDocument/2006/relationships/hyperlink" Target="https://unsplash.com/photos/idmvPhF8t4E?utm_source=unsplash&amp;utm_medium=referral&amp;utm_content=creditCopyText" TargetMode="External"/><Relationship Id="rId5" Type="http://schemas.openxmlformats.org/officeDocument/2006/relationships/hyperlink" Target="https://unsplash.com/photos/idmvPhF8t4E?utm_source=unsplash&amp;utm_medium=referral&amp;utm_content=creditCopyText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ustindistel?utm_source=unsplash&amp;utm_medium=referral&amp;utm_content=creditCopyText" TargetMode="External"/><Relationship Id="rId3" Type="http://schemas.openxmlformats.org/officeDocument/2006/relationships/hyperlink" Target="https://unsplash.com/@austindistel?utm_source=unsplash&amp;utm_medium=referral&amp;utm_content=creditCopyText" TargetMode="External"/><Relationship Id="rId4" Type="http://schemas.openxmlformats.org/officeDocument/2006/relationships/hyperlink" Target="https://unsplash.com/photos/pfmKvWLDGoc?utm_source=unsplash&amp;utm_medium=referral&amp;utm_content=creditCopyText" TargetMode="External"/><Relationship Id="rId5" Type="http://schemas.openxmlformats.org/officeDocument/2006/relationships/hyperlink" Target="https://unsplash.com/photos/pfmKvWLDGoc?utm_source=unsplash&amp;utm_medium=referral&amp;utm_content=creditCopyText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f37e98f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f37e98f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Le Buzz Studio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fcbe9f7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fcbe9f7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Nathan da Silva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fcbe9f7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fcbe9f7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Nathan da Silva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38fd4a57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38fd4a57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Goran Ivos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38fd4a5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38fd4a5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Goran Ivos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38fd4a57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38fd4a5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Finn Mund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38fd4a57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38fd4a57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Finn Mund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fcbe9f77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fcbe9f77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Nathan da Silva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fcbe9f77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fcbe9f77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Nathan da Silva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0b59a5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0b59a5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37e98fbc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37e98fbc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c7f13b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c7f13b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fcbe9f77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fcbe9f77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0b59a54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0b59a54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37e98fbc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37e98fbc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f608a6d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f608a6d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&lt;!DOCTYPE html&gt;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&lt;html&gt;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&lt;head&gt;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&lt;meta charset="utf-8"&gt;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&lt;meta name="viewport" content="width=device-width"&gt;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&lt;title&gt;Haris Samingan&lt;/title&gt;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&lt;link href="style.css" rel="stylesheet" type="text/css" /&gt;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&lt;/head&gt;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&lt;body&gt;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&lt;h1&gt;Haris Samingan&lt;/h1&gt;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&lt;/body&gt;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&lt;/html&gt;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0b59a540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0b59a540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fcbe9f772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fcbe9f772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0b59a54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0b59a54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0b59a540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0b59a540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f608a6d8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f608a6d8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KOBU Agency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fcbe9f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0fcbe9f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c7f13bb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c7f13bb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0b59a540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0b59a540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0b59a54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0b59a54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0b59a540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0b59a540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0b59a540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0b59a540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0b59a540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0b59a540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0b59a540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10b59a540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0b59a540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0b59a540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0b59a540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0b59a540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0b59a540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0b59a540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0b59a540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10b59a540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c7f13bb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c7f13bb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0b59a540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0b59a540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0b59a540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0b59a540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0b59a54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0b59a54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10b59a540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10b59a540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0b59a540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0b59a540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b59a540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b59a540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Goran Ivos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0b59a540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0b59a540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0b59a540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0b59a540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0b59a5407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0b59a540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0b59a540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0b59a540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c7f13bb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c7f13bb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0b59a540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10b59a540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0b59a540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10b59a540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10b59a540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10b59a540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0b59a540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10b59a540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Austin Distel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0b59a540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0b59a540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0b59a5407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10b59a5407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0b59a540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10b59a540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10b59a5407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10b59a540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10b59a5407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10b59a5407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10b59a540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10b59a540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c7f13bb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c7f13bb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10b59a540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10b59a540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10b59a540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10b59a540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0b59a540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0b59a540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0b59a5407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10b59a5407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10b59a540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10b59a540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0b59a540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10b59a540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0b59a5407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10b59a5407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10b59a540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10b59a540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10b59a5407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10b59a5407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10b59a540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10b59a540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c7f13bb8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c7f13bb8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10b59a5407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10b59a5407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0b59a540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0b59a540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0b59a5407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10b59a5407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10b59a5407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10b59a5407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10b59a5407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10b59a5407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h1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  font-family: Arial, Helvetica, sans-serif;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f46109f4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f46109f4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f46109f4d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f46109f4d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f46109f4d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f46109f4d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f46109f4d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f46109f4d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f46109f4d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f46109f4d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c7f13bb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c7f13bb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f46109f4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f46109f4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f46109f4d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f46109f4d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f46109f4d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f46109f4d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13ef2b2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13ef2b2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f46109f4d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f46109f4d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f46109f4d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f46109f4d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37e98fbc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37e98fbc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3300" y="1884875"/>
            <a:ext cx="8520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3300" y="2633000"/>
            <a:ext cx="5072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2000"/>
              <a:buNone/>
              <a:defRPr sz="2000">
                <a:solidFill>
                  <a:srgbClr val="F8FA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12" l="79966" r="3232" t="91864"/>
          <a:stretch/>
        </p:blipFill>
        <p:spPr>
          <a:xfrm>
            <a:off x="683350" y="1230125"/>
            <a:ext cx="1222300" cy="2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 1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515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5154" r="0" t="0"/>
          <a:stretch/>
        </p:blipFill>
        <p:spPr>
          <a:xfrm>
            <a:off x="7336475" y="0"/>
            <a:ext cx="18075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80571" t="0"/>
          <a:stretch/>
        </p:blipFill>
        <p:spPr>
          <a:xfrm>
            <a:off x="-2" y="0"/>
            <a:ext cx="1413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Char char="●"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ks.sigmaschooltech.repl.co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iscord.gg/yCrB7tfbhg" TargetMode="External"/><Relationship Id="rId4" Type="http://schemas.openxmlformats.org/officeDocument/2006/relationships/hyperlink" Target="https://discord.gg/yCrB7tfbhg" TargetMode="External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g1.co/replit-6in6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file/d/1o8U9ZB8GFRKtWBX-O4Ff-eqKgy_jR4cT/view?resourcekey" TargetMode="External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hyperlink" Target="https://drive.google.com/file/d/1o8U9ZB8GFRKtWBX-O4Ff-eqKgy_jR4cT/view?resourcekey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rive.google.com/file/d/1o8U9ZB8GFRKtWBX-O4Ff-eqKgy_jR4cT/view?resourcekey" TargetMode="External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Relationship Id="rId7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discord.gg/yCrB7tfbhg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forms.gle/FJzRxgVw7fS2DMPY9" TargetMode="External"/><Relationship Id="rId4" Type="http://schemas.openxmlformats.org/officeDocument/2006/relationships/image" Target="../media/image8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replit.com/@sigmaschooltech/links#index.html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in Bio</a:t>
            </a:r>
            <a:endParaRPr/>
          </a:p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29497" l="10604" r="48873" t="9719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idx="4294967295" type="title"/>
          </p:nvPr>
        </p:nvSpPr>
        <p:spPr>
          <a:xfrm>
            <a:off x="2507425" y="256950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What is HTML?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Hyperlinks and Text Markup Language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475" y="835775"/>
            <a:ext cx="3683052" cy="2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Hypertext Markup Language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Hyperlinks Text Markup Language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Home Text Markup Language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idx="4294967295" type="title"/>
          </p:nvPr>
        </p:nvSpPr>
        <p:spPr>
          <a:xfrm>
            <a:off x="2507425" y="256950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What is HTML?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Hyperlinks and Text Markup Language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475" y="835775"/>
            <a:ext cx="3683052" cy="2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Hypertext Markup Language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Hyperlinks Text Markup Language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Home Text Markup Language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075" y="3723563"/>
            <a:ext cx="205800" cy="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It is named after the index finger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b="16675" l="0" r="0" t="16675"/>
          <a:stretch/>
        </p:blipFill>
        <p:spPr>
          <a:xfrm>
            <a:off x="2730475" y="835775"/>
            <a:ext cx="3683050" cy="245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Refer to the login page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Short for "indicate extension"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Refer to the default or home page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1" name="Google Shape;191;p19"/>
          <p:cNvSpPr txBox="1"/>
          <p:nvPr>
            <p:ph idx="4294967295" type="title"/>
          </p:nvPr>
        </p:nvSpPr>
        <p:spPr>
          <a:xfrm>
            <a:off x="1429050" y="256950"/>
            <a:ext cx="62859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Why is it called index.html?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It is named after the index finger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Refer to the login page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Short for "indicate extension"</a:t>
            </a:r>
            <a:endParaRPr sz="120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Refer to the default or home page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00" name="Google Shape;200;p20"/>
          <p:cNvSpPr txBox="1"/>
          <p:nvPr>
            <p:ph idx="4294967295" type="title"/>
          </p:nvPr>
        </p:nvSpPr>
        <p:spPr>
          <a:xfrm>
            <a:off x="1429050" y="256950"/>
            <a:ext cx="62859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Why is it called index.html?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875" y="444623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16675" l="0" r="0" t="16675"/>
          <a:stretch/>
        </p:blipFill>
        <p:spPr>
          <a:xfrm>
            <a:off x="2730475" y="835775"/>
            <a:ext cx="3683050" cy="2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&lt;p&gt; &lt;/p&gt;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2730475" y="835775"/>
            <a:ext cx="3683050" cy="2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&lt;par&gt;&lt;/par&gt;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&lt;pg&gt; &lt;/pg&gt;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&lt;para&gt; &lt;/para&gt;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12" name="Google Shape;212;p21"/>
          <p:cNvSpPr txBox="1"/>
          <p:nvPr>
            <p:ph idx="4294967295" type="title"/>
          </p:nvPr>
        </p:nvSpPr>
        <p:spPr>
          <a:xfrm>
            <a:off x="1271700" y="276625"/>
            <a:ext cx="6600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How do we create paragraph tag?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&lt;p&gt; &lt;/p&gt;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&lt;par&gt;&lt;/par&gt;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&lt;pg&gt; &lt;/pg&gt;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&lt;para&gt; &lt;/para&gt;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1" name="Google Shape;221;p22"/>
          <p:cNvSpPr txBox="1"/>
          <p:nvPr>
            <p:ph idx="4294967295" type="title"/>
          </p:nvPr>
        </p:nvSpPr>
        <p:spPr>
          <a:xfrm>
            <a:off x="1271700" y="276625"/>
            <a:ext cx="6600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How do we create paragraph tag?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825" y="3723563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730475" y="835775"/>
            <a:ext cx="3683050" cy="2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text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markup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content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tag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2" name="Google Shape;232;p23"/>
          <p:cNvSpPr txBox="1"/>
          <p:nvPr>
            <p:ph idx="4294967295" type="title"/>
          </p:nvPr>
        </p:nvSpPr>
        <p:spPr>
          <a:xfrm>
            <a:off x="1271700" y="276625"/>
            <a:ext cx="6600600" cy="9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What do we call the text in between the paragraph tag?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1582950" y="2017650"/>
            <a:ext cx="59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&lt;p&gt; </a:t>
            </a:r>
            <a:r>
              <a:rPr lang="en-GB" sz="2400">
                <a:solidFill>
                  <a:schemeClr val="dk1"/>
                </a:solidFill>
                <a:highlight>
                  <a:srgbClr val="1155CC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This is a paragraph of text.</a:t>
            </a:r>
            <a:r>
              <a:rPr lang="en-GB" sz="2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&lt;/p&gt;</a:t>
            </a:r>
            <a:endParaRPr sz="24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1193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text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4572000" y="3554375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markup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1193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content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4572000" y="4277050"/>
            <a:ext cx="2884200" cy="5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tag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42" name="Google Shape;242;p24"/>
          <p:cNvSpPr txBox="1"/>
          <p:nvPr>
            <p:ph idx="4294967295" type="title"/>
          </p:nvPr>
        </p:nvSpPr>
        <p:spPr>
          <a:xfrm>
            <a:off x="1271700" y="276625"/>
            <a:ext cx="6600600" cy="9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What do we call the text in between the paragraph tag?</a:t>
            </a:r>
            <a:endParaRPr sz="30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582950" y="2017650"/>
            <a:ext cx="59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&lt;p&gt; </a:t>
            </a:r>
            <a:r>
              <a:rPr lang="en-GB" sz="2400">
                <a:solidFill>
                  <a:schemeClr val="dk1"/>
                </a:solidFill>
                <a:highlight>
                  <a:srgbClr val="1155CC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This is a paragraph of text.</a:t>
            </a:r>
            <a:r>
              <a:rPr lang="en-GB" sz="2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&lt;/p&gt;</a:t>
            </a:r>
            <a:endParaRPr sz="24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950" y="4446238"/>
            <a:ext cx="205800" cy="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ctrTitle"/>
          </p:nvPr>
        </p:nvSpPr>
        <p:spPr>
          <a:xfrm>
            <a:off x="586600" y="1633350"/>
            <a:ext cx="35925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Websites with CSS</a:t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are building</a:t>
            </a:r>
            <a:endParaRPr/>
          </a:p>
        </p:txBody>
      </p:sp>
      <p:sp>
        <p:nvSpPr>
          <p:cNvPr id="256" name="Google Shape;256;p26"/>
          <p:cNvSpPr txBox="1"/>
          <p:nvPr>
            <p:ph idx="2" type="title"/>
          </p:nvPr>
        </p:nvSpPr>
        <p:spPr>
          <a:xfrm>
            <a:off x="793325" y="1548200"/>
            <a:ext cx="38457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simple link-in-bio website that shows di</a:t>
            </a:r>
            <a:r>
              <a:rPr lang="en-GB"/>
              <a:t>fferent links (including your resume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Day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you are learning: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Learn to style a website using CSS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your profile picture for employers!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Learn to create buttons and design them</a:t>
            </a:r>
            <a:br>
              <a:rPr lang="en-GB"/>
            </a:br>
            <a:r>
              <a:rPr lang="en-GB"/>
              <a:t>- Build a Link in Bio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project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258" name="Google Shape;258;p26"/>
            <p:cNvPicPr preferRelativeResize="0"/>
            <p:nvPr/>
          </p:nvPicPr>
          <p:blipFill rotWithShape="1">
            <a:blip r:embed="rId4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/>
            <p:cNvPicPr preferRelativeResize="0"/>
            <p:nvPr/>
          </p:nvPicPr>
          <p:blipFill rotWithShape="1">
            <a:blip r:embed="rId5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9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46" name="Google Shape;46;p9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Roadmap to Software Dev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1698975" y="1983050"/>
              <a:ext cx="1235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0 (30 mins):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49" name="Google Shape;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3114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9"/>
            <p:cNvSpPr txBox="1"/>
            <p:nvPr/>
          </p:nvSpPr>
          <p:spPr>
            <a:xfrm>
              <a:off x="4690575" y="2228038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pros of being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643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9"/>
            <p:cNvSpPr txBox="1"/>
            <p:nvPr/>
          </p:nvSpPr>
          <p:spPr>
            <a:xfrm>
              <a:off x="4690575" y="2560113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step by step to be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53" name="Google Shape;53;p9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help?</a:t>
            </a:r>
            <a:endParaRPr/>
          </a:p>
        </p:txBody>
      </p:sp>
      <p:sp>
        <p:nvSpPr>
          <p:cNvPr id="265" name="Google Shape;265;p27"/>
          <p:cNvSpPr txBox="1"/>
          <p:nvPr>
            <p:ph idx="2" type="title"/>
          </p:nvPr>
        </p:nvSpPr>
        <p:spPr>
          <a:xfrm>
            <a:off x="793325" y="1548200"/>
            <a:ext cx="3605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happy to help with any issues, things you don’t understand in our Discord channel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our full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https://discord.gg/yCrB7tfbhg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in discord, add your </a:t>
            </a:r>
            <a:r>
              <a:rPr lang="en-GB"/>
              <a:t>questions</a:t>
            </a:r>
            <a:r>
              <a:rPr lang="en-GB"/>
              <a:t> in our help channels.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00" y="1695075"/>
            <a:ext cx="2700682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/>
        </p:nvSpPr>
        <p:spPr>
          <a:xfrm>
            <a:off x="692250" y="629950"/>
            <a:ext cx="47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 to our team dashboard: </a:t>
            </a:r>
            <a:r>
              <a:rPr lang="en-GB" u="sng">
                <a:solidFill>
                  <a:srgbClr val="4DD0E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https://sig1.co/replit-6in6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 can click on </a:t>
            </a:r>
            <a:r>
              <a:rPr b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2 - Link in Bio</a:t>
            </a: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088" y="1447625"/>
            <a:ext cx="5378637" cy="3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9825">
            <a:off x="6956869" y="4247554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4294967295" type="title"/>
          </p:nvPr>
        </p:nvSpPr>
        <p:spPr>
          <a:xfrm>
            <a:off x="1383025" y="217600"/>
            <a:ext cx="62637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First, let’s delete the </a:t>
            </a:r>
            <a:r>
              <a:rPr b="1" lang="en-GB" sz="1800"/>
              <a:t>script.js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. Why? We want to focus on learning HTML/CSS. JS will be taught in Day 3!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00" y="1011000"/>
            <a:ext cx="3111266" cy="39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974" y="3494149"/>
            <a:ext cx="4367750" cy="1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599" y="933375"/>
            <a:ext cx="2207800" cy="21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>
            <a:off x="2530150" y="23653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925075" y="423512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7908400" y="41963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4030875" y="4229100"/>
            <a:ext cx="268800" cy="2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 rot="-5400000">
            <a:off x="7349275" y="3195075"/>
            <a:ext cx="268800" cy="2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6441425" y="2488600"/>
            <a:ext cx="15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veat Medium"/>
                <a:ea typeface="Caveat Medium"/>
                <a:cs typeface="Caveat Medium"/>
                <a:sym typeface="Caveat Medium"/>
              </a:rPr>
              <a:t>There should be no script.js!</a:t>
            </a:r>
            <a:endParaRPr>
              <a:solidFill>
                <a:schemeClr val="lt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975" y="1063925"/>
            <a:ext cx="1413100" cy="49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6">
            <a:alphaModFix/>
          </a:blip>
          <a:srcRect b="-13688" l="0" r="0" t="0"/>
          <a:stretch/>
        </p:blipFill>
        <p:spPr>
          <a:xfrm>
            <a:off x="6973550" y="964250"/>
            <a:ext cx="1230316" cy="4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63" y="1390375"/>
            <a:ext cx="7669283" cy="30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the index.html, update the code¹ to this, and run the code². It should look like this³. We are going to change the font.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505925" y="191702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4460125" y="11634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1383025" y="819275"/>
            <a:ext cx="30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Change Haris Samingan to your name!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2511625" y="2238225"/>
            <a:ext cx="3469800" cy="213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7533375" y="21816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75" y="1359575"/>
            <a:ext cx="8330850" cy="20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Go to style.css¹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, update the code² to this, and run the code³. It should look like this⁴. Congrats! You have styled a text.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1468775" y="25816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4731950" y="215907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1383025" y="3775625"/>
            <a:ext cx="30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Developer tip on the next slide!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2757775" y="2490325"/>
            <a:ext cx="3378300" cy="59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5828975" y="123682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7656925" y="249032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4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4294967295" type="title"/>
          </p:nvPr>
        </p:nvSpPr>
        <p:spPr>
          <a:xfrm>
            <a:off x="1396200" y="393300"/>
            <a:ext cx="6351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Lazy typing the whole code? Always have typing errors? Well, replit has auto complete! When typing font-family, there will be a suggestion box shown.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 can use your arrow keys to choose what you are about to type. Then, press the Tab key. Autocomplete!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25" y="2418975"/>
            <a:ext cx="28289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825" y="3076800"/>
            <a:ext cx="1554237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823" y="2738763"/>
            <a:ext cx="3221775" cy="1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3506350" y="3460500"/>
            <a:ext cx="2643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5485225" y="3407250"/>
            <a:ext cx="2643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idx="4294967295" type="title"/>
          </p:nvPr>
        </p:nvSpPr>
        <p:spPr>
          <a:xfrm>
            <a:off x="1396200" y="393300"/>
            <a:ext cx="6351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And since font-family Arial is a common font, we can auto complete it as well!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25" y="3328900"/>
            <a:ext cx="1554237" cy="9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 rot="5400000">
            <a:off x="1810475" y="2799450"/>
            <a:ext cx="2643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3331000" y="3720450"/>
            <a:ext cx="2643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4">
            <a:alphaModFix/>
          </a:blip>
          <a:srcRect b="-3420" l="1160" r="-1160" t="3420"/>
          <a:stretch/>
        </p:blipFill>
        <p:spPr>
          <a:xfrm>
            <a:off x="1505813" y="1168925"/>
            <a:ext cx="5933775" cy="1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823" y="3076798"/>
            <a:ext cx="4977150" cy="129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793325" y="844650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out other font family:</a:t>
            </a:r>
            <a:endParaRPr/>
          </a:p>
        </p:txBody>
      </p:sp>
      <p:sp>
        <p:nvSpPr>
          <p:cNvPr id="339" name="Google Shape;339;p3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 txBox="1"/>
          <p:nvPr>
            <p:ph idx="2" type="title"/>
          </p:nvPr>
        </p:nvSpPr>
        <p:spPr>
          <a:xfrm>
            <a:off x="793325" y="1447675"/>
            <a:ext cx="39261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Arial, Helvetica, sans-serif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Verdana, Geneva, sans-serif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 New Roman, Times, 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Georgia, 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Palatino, 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Garamond, 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Courier New, Courier, monospace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Lucida Console, Monaco, monospace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Impact, Charcoal, sans-serif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Tahoma, Geneva, sans-serif</a:t>
            </a:r>
            <a:endParaRPr/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725" y="1244850"/>
            <a:ext cx="4119900" cy="2981100"/>
          </a:xfrm>
          <a:prstGeom prst="roundRect">
            <a:avLst>
              <a:gd fmla="val 3652" name="adj"/>
            </a:avLst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/>
        </p:nvSpPr>
        <p:spPr>
          <a:xfrm>
            <a:off x="4572000" y="428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Image: instafonts.com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CSS?</a:t>
            </a:r>
            <a:endParaRPr/>
          </a:p>
        </p:txBody>
      </p:sp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Cascading</a:t>
            </a:r>
            <a:r>
              <a:rPr lang="en-GB"/>
              <a:t> Style Sheet (CSS)</a:t>
            </a:r>
            <a:endParaRPr/>
          </a:p>
        </p:txBody>
      </p:sp>
      <p:sp>
        <p:nvSpPr>
          <p:cNvPr id="354" name="Google Shape;354;p36"/>
          <p:cNvSpPr txBox="1"/>
          <p:nvPr>
            <p:ph idx="2" type="title"/>
          </p:nvPr>
        </p:nvSpPr>
        <p:spPr>
          <a:xfrm>
            <a:off x="793325" y="1548200"/>
            <a:ext cx="3605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is a way to </a:t>
            </a:r>
            <a:r>
              <a:rPr lang="en-GB"/>
              <a:t>describe</a:t>
            </a:r>
            <a:r>
              <a:rPr lang="en-GB"/>
              <a:t> how a website is presented and style.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put our our styling in a .css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style.css is a convention or standard practice for naming a CSS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how does a CSS file change the appearance of a website?</a:t>
            </a: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60" name="Google Shape;60;p10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0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Create Your First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62" name="Google Shape;62;p10"/>
            <p:cNvSpPr txBox="1"/>
            <p:nvPr/>
          </p:nvSpPr>
          <p:spPr>
            <a:xfrm>
              <a:off x="1698975" y="1983050"/>
              <a:ext cx="842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1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63" name="Google Shape;6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0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creating a website using HTML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5" name="Google Shape;65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 txBox="1"/>
            <p:nvPr/>
          </p:nvSpPr>
          <p:spPr>
            <a:xfrm>
              <a:off x="4682250" y="2557538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Use HTML to create links &amp; texts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7" name="Google Shape;6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0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resume website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9" name="Google Shape;6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0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websites understand HTML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71" name="Google Shape;71;p10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823900" y="517400"/>
            <a:ext cx="5371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link the CSS file to the HTML using…</a:t>
            </a:r>
            <a:endParaRPr/>
          </a:p>
        </p:txBody>
      </p:sp>
      <p:sp>
        <p:nvSpPr>
          <p:cNvPr id="361" name="Google Shape;361;p37"/>
          <p:cNvSpPr txBox="1"/>
          <p:nvPr>
            <p:ph idx="2" type="title"/>
          </p:nvPr>
        </p:nvSpPr>
        <p:spPr>
          <a:xfrm>
            <a:off x="945575" y="2596650"/>
            <a:ext cx="72507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&lt;link&gt; tag, which is used to define a hyperlink  to an external file i.e style.css.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href="style.css"  href attribute is the location of the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  <a:highlight>
                  <a:srgbClr val="9900FF"/>
                </a:highlight>
              </a:rPr>
              <a:t>rel</a:t>
            </a:r>
            <a:r>
              <a:rPr lang="en-GB">
                <a:highlight>
                  <a:srgbClr val="9900FF"/>
                </a:highlight>
              </a:rPr>
              <a:t>="stylesheet"</a:t>
            </a:r>
            <a:r>
              <a:rPr lang="en-GB"/>
              <a:t> attribute describes the </a:t>
            </a:r>
            <a:r>
              <a:rPr lang="en-GB">
                <a:solidFill>
                  <a:srgbClr val="FFFF00"/>
                </a:solidFill>
              </a:rPr>
              <a:t>rel</a:t>
            </a:r>
            <a:r>
              <a:rPr lang="en-GB"/>
              <a:t>ationship between the HTML file to the linked file i.e </a:t>
            </a:r>
            <a:r>
              <a:rPr b="1" lang="en-GB"/>
              <a:t>style.css</a:t>
            </a:r>
            <a:r>
              <a:rPr lang="en-GB"/>
              <a:t> , which is a stylesheet.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9900FF"/>
                </a:highlight>
              </a:rPr>
              <a:t>type="text/css"</a:t>
            </a:r>
            <a:r>
              <a:rPr lang="en-GB"/>
              <a:t> attribute descript the MIME (Multipurpose Internet Mail Extensions) which helps the web browser to apply the CSS code to the HTML content.</a:t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 rotWithShape="1">
          <a:blip r:embed="rId3">
            <a:alphaModFix/>
          </a:blip>
          <a:srcRect b="28656" l="23059" r="31521" t="40909"/>
          <a:stretch/>
        </p:blipFill>
        <p:spPr>
          <a:xfrm>
            <a:off x="945576" y="1031525"/>
            <a:ext cx="5424125" cy="14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/>
          <p:nvPr/>
        </p:nvSpPr>
        <p:spPr>
          <a:xfrm>
            <a:off x="1167150" y="1986150"/>
            <a:ext cx="5165700" cy="19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76" y="223150"/>
            <a:ext cx="2500074" cy="222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/>
          <p:nvPr/>
        </p:nvSpPr>
        <p:spPr>
          <a:xfrm>
            <a:off x="6646025" y="2116025"/>
            <a:ext cx="1405200" cy="29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 txBox="1"/>
          <p:nvPr/>
        </p:nvSpPr>
        <p:spPr>
          <a:xfrm>
            <a:off x="2940850" y="2170175"/>
            <a:ext cx="3077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rgbClr val="21212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823900" y="517400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&lt;meta&gt;</a:t>
            </a:r>
            <a:endParaRPr/>
          </a:p>
        </p:txBody>
      </p:sp>
      <p:sp>
        <p:nvSpPr>
          <p:cNvPr id="372" name="Google Shape;372;p38"/>
          <p:cNvSpPr txBox="1"/>
          <p:nvPr>
            <p:ph idx="2" type="title"/>
          </p:nvPr>
        </p:nvSpPr>
        <p:spPr>
          <a:xfrm>
            <a:off x="945575" y="2596650"/>
            <a:ext cx="72507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 tag (not Facebook), provides metadata (or information) about a website.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9900FF"/>
                </a:highlight>
              </a:rPr>
              <a:t>charset="utf-8"</a:t>
            </a:r>
            <a:r>
              <a:rPr lang="en-GB"/>
              <a:t> attribute means character set of UTF-8. This is to show different letters and symbols, </a:t>
            </a:r>
            <a:r>
              <a:rPr lang="en-GB"/>
              <a:t>globally</a:t>
            </a:r>
            <a:r>
              <a:rPr lang="en-GB"/>
              <a:t> (including emojis 😜)</a:t>
            </a:r>
            <a:br>
              <a:rPr lang="en-GB"/>
            </a:br>
            <a:br>
              <a:rPr lang="en-GB"/>
            </a:br>
            <a:r>
              <a:rPr lang="en-GB">
                <a:highlight>
                  <a:srgbClr val="9900FF"/>
                </a:highlight>
              </a:rPr>
              <a:t>meta name="viewport" content="width=device-width"</a:t>
            </a:r>
            <a:r>
              <a:rPr lang="en-GB"/>
              <a:t> means sets the width of the page to the device's screen size. Viewport refers to the visible area of a web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did change how the heading looks like?</a:t>
            </a:r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 b="28656" l="23059" r="31521" t="40909"/>
          <a:stretch/>
        </p:blipFill>
        <p:spPr>
          <a:xfrm>
            <a:off x="945576" y="1031525"/>
            <a:ext cx="5424125" cy="14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/>
          <p:nvPr/>
        </p:nvSpPr>
        <p:spPr>
          <a:xfrm>
            <a:off x="1136600" y="1298625"/>
            <a:ext cx="5165700" cy="4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2940850" y="2170175"/>
            <a:ext cx="3077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rgbClr val="21212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793325" y="7425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a HTML element</a:t>
            </a:r>
            <a:endParaRPr/>
          </a:p>
        </p:txBody>
      </p:sp>
      <p:sp>
        <p:nvSpPr>
          <p:cNvPr id="381" name="Google Shape;381;p39"/>
          <p:cNvSpPr txBox="1"/>
          <p:nvPr>
            <p:ph idx="2" type="title"/>
          </p:nvPr>
        </p:nvSpPr>
        <p:spPr>
          <a:xfrm>
            <a:off x="793325" y="1345600"/>
            <a:ext cx="7441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FYI: We refer a visual thing (like heading)  in a website an element.We refer the code to create the element as tags (like heading tag).</a:t>
            </a:r>
            <a:endParaRPr i="1"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75" y="2015700"/>
            <a:ext cx="5042200" cy="11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>
            <p:ph idx="2" type="title"/>
          </p:nvPr>
        </p:nvSpPr>
        <p:spPr>
          <a:xfrm>
            <a:off x="793325" y="3427925"/>
            <a:ext cx="7441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css file, we set the rule that all h1 (heading 1) elements has the font family of Arial. The browser </a:t>
            </a:r>
            <a:r>
              <a:rPr lang="en-GB"/>
              <a:t>will first try to display the text in Arial, then in Helvetica, and finally in a generic sans-serif font if neither Arial nor Helvetica is available.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go breakdown the CSS code.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793325" y="55922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declaration breakdown</a:t>
            </a:r>
            <a:endParaRPr/>
          </a:p>
        </p:txBody>
      </p:sp>
      <p:sp>
        <p:nvSpPr>
          <p:cNvPr id="389" name="Google Shape;389;p40"/>
          <p:cNvSpPr txBox="1"/>
          <p:nvPr>
            <p:ph idx="2" type="title"/>
          </p:nvPr>
        </p:nvSpPr>
        <p:spPr>
          <a:xfrm>
            <a:off x="793325" y="1162250"/>
            <a:ext cx="3293700" cy="6156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Selector (or selecting the specific HTML element)</a:t>
            </a:r>
            <a:endParaRPr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00" y="1946900"/>
            <a:ext cx="5042200" cy="11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2427600" y="2329900"/>
            <a:ext cx="3378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>
            <p:ph idx="2" type="title"/>
          </p:nvPr>
        </p:nvSpPr>
        <p:spPr>
          <a:xfrm>
            <a:off x="4497925" y="1145363"/>
            <a:ext cx="2644800" cy="615600"/>
          </a:xfrm>
          <a:prstGeom prst="rect">
            <a:avLst/>
          </a:prstGeom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Curly brackets to enclose CSS declaration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803971" y="2329900"/>
            <a:ext cx="121800" cy="213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2483893" y="2840383"/>
            <a:ext cx="121800" cy="213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 txBox="1"/>
          <p:nvPr>
            <p:ph idx="2" type="title"/>
          </p:nvPr>
        </p:nvSpPr>
        <p:spPr>
          <a:xfrm>
            <a:off x="793325" y="3472675"/>
            <a:ext cx="2728200" cy="6156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property, with colon (:) at the end 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2689571" y="2588875"/>
            <a:ext cx="1260000" cy="213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 txBox="1"/>
          <p:nvPr>
            <p:ph idx="2" type="title"/>
          </p:nvPr>
        </p:nvSpPr>
        <p:spPr>
          <a:xfrm>
            <a:off x="3739625" y="3472675"/>
            <a:ext cx="4701600" cy="615600"/>
          </a:xfrm>
          <a:prstGeom prst="rect">
            <a:avLst/>
          </a:prstGeom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value, which sometimes have comma-separated values, and ends with semicolon (;)</a:t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3987855" y="2588875"/>
            <a:ext cx="2979000" cy="213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 txBox="1"/>
          <p:nvPr>
            <p:ph idx="2" type="title"/>
          </p:nvPr>
        </p:nvSpPr>
        <p:spPr>
          <a:xfrm>
            <a:off x="793325" y="4336975"/>
            <a:ext cx="7441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Alright, now we understand the breakdown, let’s an image!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Upload an image to the project and name it profile.[file type*] e.g profile.jpg . Make sure it is a square image!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00" y="1130575"/>
            <a:ext cx="2819375" cy="37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/>
          <p:nvPr/>
        </p:nvSpPr>
        <p:spPr>
          <a:xfrm>
            <a:off x="1732450" y="2787295"/>
            <a:ext cx="10557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2992525" y="2374400"/>
            <a:ext cx="3075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2992525" y="20532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1893713" y="24661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175" y="997900"/>
            <a:ext cx="44767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/>
          <p:nvPr/>
        </p:nvSpPr>
        <p:spPr>
          <a:xfrm>
            <a:off x="6294625" y="2272950"/>
            <a:ext cx="236700" cy="22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6796400" y="2272950"/>
            <a:ext cx="10107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6262563" y="19517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7040875" y="19517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4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00" y="3226850"/>
            <a:ext cx="2126766" cy="18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/>
          <p:nvPr/>
        </p:nvSpPr>
        <p:spPr>
          <a:xfrm>
            <a:off x="4878625" y="396747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5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6363350" y="3604725"/>
            <a:ext cx="2077800" cy="104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"/>
                <a:ea typeface="Plus Jakarta Sans"/>
                <a:cs typeface="Plus Jakarta Sans"/>
                <a:sym typeface="Plus Jakarta Sans"/>
              </a:rPr>
              <a:t>*File type includes jpg, jpeg, webp, png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our index.html, we are going to add the image with an img tag.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463" y="1960425"/>
            <a:ext cx="5553999" cy="18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/>
          <p:nvPr/>
        </p:nvSpPr>
        <p:spPr>
          <a:xfrm>
            <a:off x="3020213" y="1206825"/>
            <a:ext cx="5584500" cy="75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3278663" y="2589625"/>
            <a:ext cx="5265000" cy="19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00" y="1787700"/>
            <a:ext cx="2126766" cy="18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/>
          <p:nvPr/>
        </p:nvSpPr>
        <p:spPr>
          <a:xfrm>
            <a:off x="780288" y="2769575"/>
            <a:ext cx="1010400" cy="29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Make sure your image name is the same. For example, if your image is name profile.web: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152400" y="1550725"/>
            <a:ext cx="8839200" cy="592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43375"/>
            <a:ext cx="8839198" cy="120828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/>
          <p:nvPr/>
        </p:nvSpPr>
        <p:spPr>
          <a:xfrm>
            <a:off x="528224" y="2635500"/>
            <a:ext cx="9078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4033450" y="2535800"/>
            <a:ext cx="12681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idx="4294967295" type="title"/>
          </p:nvPr>
        </p:nvSpPr>
        <p:spPr>
          <a:xfrm>
            <a:off x="2318400" y="118300"/>
            <a:ext cx="4507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Your project should look like this! Let’s go through what happened.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400" y="937175"/>
            <a:ext cx="4507177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&lt;img&gt;</a:t>
            </a:r>
            <a:endParaRPr/>
          </a:p>
        </p:txBody>
      </p:sp>
      <p:sp>
        <p:nvSpPr>
          <p:cNvPr id="448" name="Google Shape;448;p45"/>
          <p:cNvSpPr txBox="1"/>
          <p:nvPr>
            <p:ph idx="2" type="title"/>
          </p:nvPr>
        </p:nvSpPr>
        <p:spPr>
          <a:xfrm>
            <a:off x="893750" y="1955600"/>
            <a:ext cx="60732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image tag helps to show a photo.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src attribute specifies the file path to the image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height attribute controls how tall the image is, in pixels (px).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alt attribute shows the alternate text for the image, if the image cannot be loaded. Also, it helps visually impaired users to “read” </a:t>
            </a:r>
            <a:r>
              <a:rPr lang="en-GB"/>
              <a:t>your image using screen reader.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try showing the alt text out!</a:t>
            </a:r>
            <a:endParaRPr/>
          </a:p>
        </p:txBody>
      </p:sp>
      <p:pic>
        <p:nvPicPr>
          <p:cNvPr id="449" name="Google Shape;449;p45"/>
          <p:cNvPicPr preferRelativeResize="0"/>
          <p:nvPr/>
        </p:nvPicPr>
        <p:blipFill rotWithShape="1">
          <a:blip r:embed="rId3">
            <a:alphaModFix/>
          </a:blip>
          <a:srcRect b="53688" l="4351" r="0" t="32946"/>
          <a:stretch/>
        </p:blipFill>
        <p:spPr>
          <a:xfrm>
            <a:off x="893750" y="1390325"/>
            <a:ext cx="7470224" cy="3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1753613"/>
            <a:ext cx="65436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6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Remove the file name, and run the code. It should look like this: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56" name="Google Shape;456;p46"/>
          <p:cNvSpPr/>
          <p:nvPr/>
        </p:nvSpPr>
        <p:spPr>
          <a:xfrm>
            <a:off x="1383025" y="1161125"/>
            <a:ext cx="6543600" cy="592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update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57" name="Google Shape;457;p46"/>
          <p:cNvSpPr/>
          <p:nvPr/>
        </p:nvSpPr>
        <p:spPr>
          <a:xfrm>
            <a:off x="2315363" y="2145100"/>
            <a:ext cx="7182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025" y="3241513"/>
            <a:ext cx="4026336" cy="178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/>
          <p:nvPr/>
        </p:nvSpPr>
        <p:spPr>
          <a:xfrm>
            <a:off x="3735899" y="2145100"/>
            <a:ext cx="2085000" cy="226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/>
          <p:nvPr/>
        </p:nvSpPr>
        <p:spPr>
          <a:xfrm>
            <a:off x="1688225" y="3389900"/>
            <a:ext cx="1489800" cy="226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78" name="Google Shape;78;p11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Styling Websites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1698975" y="1983050"/>
              <a:ext cx="973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2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1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style a website using CSS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1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create buttons and design them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1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Link in Bio project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7" name="Google Shape;8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1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your profile picture for employers!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89" name="Google Shape;89;p11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90" name="Google Shape;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0" y="1472850"/>
            <a:ext cx="295925" cy="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We are currently here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25" y="1753625"/>
            <a:ext cx="6543600" cy="11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Let’s add the image file path back. And it should show your image! Now, we are going to change the image to a circle.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1383025" y="1161125"/>
            <a:ext cx="6543600" cy="592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update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2620933" y="2069250"/>
            <a:ext cx="11985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"/>
          <p:cNvSpPr txBox="1"/>
          <p:nvPr/>
        </p:nvSpPr>
        <p:spPr>
          <a:xfrm>
            <a:off x="1432000" y="3072075"/>
            <a:ext cx="24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Make sure its the correct file name!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625" y="2928225"/>
            <a:ext cx="2391050" cy="21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00" y="1153475"/>
            <a:ext cx="7285625" cy="3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8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Go to style.css, update the code to this, and run the code. It should look like this. Good work! You made an image, a circle.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1728500" y="27464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4396638" y="90627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100" y="3067650"/>
            <a:ext cx="1946267" cy="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/>
          <p:nvPr/>
        </p:nvSpPr>
        <p:spPr>
          <a:xfrm>
            <a:off x="5900350" y="21741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1159738" y="3067650"/>
            <a:ext cx="1971000" cy="6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Border radius</a:t>
            </a:r>
            <a:endParaRPr/>
          </a:p>
        </p:txBody>
      </p:sp>
      <p:sp>
        <p:nvSpPr>
          <p:cNvPr id="487" name="Google Shape;487;p49"/>
          <p:cNvSpPr txBox="1"/>
          <p:nvPr>
            <p:ph idx="2" type="title"/>
          </p:nvPr>
        </p:nvSpPr>
        <p:spPr>
          <a:xfrm>
            <a:off x="793325" y="1548200"/>
            <a:ext cx="36051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property that sets the rounded corners of an element.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50% is a value that specifies the size of the rounded corners as a percentage of the element's width and height.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a little bit math. But know that if you have a equal height and width square, you will will have a perfect circle when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00FF"/>
                </a:highlight>
              </a:rPr>
              <a:t>border-radius: 50%; </a:t>
            </a:r>
            <a:endParaRPr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applied. Try playing with different %!</a:t>
            </a:r>
            <a:endParaRPr/>
          </a:p>
        </p:txBody>
      </p:sp>
      <p:sp>
        <p:nvSpPr>
          <p:cNvPr id="488" name="Google Shape;488;p49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324" y="1351338"/>
            <a:ext cx="3171651" cy="30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95" name="Google Shape;495;p50"/>
          <p:cNvSpPr txBox="1"/>
          <p:nvPr>
            <p:ph idx="2" type="title"/>
          </p:nvPr>
        </p:nvSpPr>
        <p:spPr>
          <a:xfrm>
            <a:off x="793325" y="1548200"/>
            <a:ext cx="38457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paragraph </a:t>
            </a:r>
            <a:r>
              <a:rPr lang="en-GB"/>
              <a:t>text below that says:</a:t>
            </a:r>
            <a:br>
              <a:rPr lang="en-GB"/>
            </a:br>
            <a:br>
              <a:rPr lang="en-GB"/>
            </a:br>
            <a:r>
              <a:rPr lang="en-GB"/>
              <a:t>Graduated from Sigma School 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should look like this.</a:t>
            </a:r>
            <a:endParaRPr/>
          </a:p>
        </p:txBody>
      </p:sp>
      <p:pic>
        <p:nvPicPr>
          <p:cNvPr id="496" name="Google Shape;4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25" y="686863"/>
            <a:ext cx="379095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51"/>
          <p:cNvGrpSpPr/>
          <p:nvPr/>
        </p:nvGrpSpPr>
        <p:grpSpPr>
          <a:xfrm>
            <a:off x="4516550" y="269825"/>
            <a:ext cx="3479501" cy="4873676"/>
            <a:chOff x="4870025" y="269825"/>
            <a:chExt cx="3479501" cy="4873676"/>
          </a:xfrm>
        </p:grpSpPr>
        <p:pic>
          <p:nvPicPr>
            <p:cNvPr id="502" name="Google Shape;502;p51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51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51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</a:t>
            </a:r>
            <a:endParaRPr/>
          </a:p>
        </p:txBody>
      </p:sp>
      <p:sp>
        <p:nvSpPr>
          <p:cNvPr id="505" name="Google Shape;505;p51"/>
          <p:cNvSpPr txBox="1"/>
          <p:nvPr>
            <p:ph idx="2" type="title"/>
          </p:nvPr>
        </p:nvSpPr>
        <p:spPr>
          <a:xfrm>
            <a:off x="793325" y="1548200"/>
            <a:ext cx="38457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created the image, heading and paragraph.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Now, we are left centering the elements and creating the button.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started with centering!</a:t>
            </a:r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675" y="1415038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700" y="2476988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700" y="2951163"/>
            <a:ext cx="238950" cy="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type="ctrTitle"/>
          </p:nvPr>
        </p:nvSpPr>
        <p:spPr>
          <a:xfrm>
            <a:off x="586600" y="1633350"/>
            <a:ext cx="35925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Centering in CSS</a:t>
            </a:r>
            <a:endParaRPr/>
          </a:p>
        </p:txBody>
      </p:sp>
      <p:sp>
        <p:nvSpPr>
          <p:cNvPr id="514" name="Google Shape;514;p52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1</a:t>
            </a:r>
            <a:endParaRPr/>
          </a:p>
        </p:txBody>
      </p:sp>
      <p:pic>
        <p:nvPicPr>
          <p:cNvPr id="515" name="Google Shape;515;p52"/>
          <p:cNvPicPr preferRelativeResize="0"/>
          <p:nvPr/>
        </p:nvPicPr>
        <p:blipFill rotWithShape="1">
          <a:blip r:embed="rId3">
            <a:alphaModFix/>
          </a:blip>
          <a:srcRect b="0" l="12444" r="12452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Centering in CSS is…</a:t>
            </a:r>
            <a:endParaRPr/>
          </a:p>
        </p:txBody>
      </p:sp>
      <p:sp>
        <p:nvSpPr>
          <p:cNvPr id="521" name="Google Shape;521;p53"/>
          <p:cNvSpPr txBox="1"/>
          <p:nvPr>
            <p:ph idx="2" type="title"/>
          </p:nvPr>
        </p:nvSpPr>
        <p:spPr>
          <a:xfrm>
            <a:off x="793325" y="1548200"/>
            <a:ext cx="3605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Confusing to a lot of developers.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worry, we only need to centre horizontally (from left to the centre)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74" y="1425975"/>
            <a:ext cx="3182152" cy="281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50" y="1136325"/>
            <a:ext cx="8355800" cy="30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Go to style.css, update the code to this, and run the code. It should look like this. Good work! You centred your elements.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530" name="Google Shape;530;p54"/>
          <p:cNvSpPr/>
          <p:nvPr/>
        </p:nvSpPr>
        <p:spPr>
          <a:xfrm>
            <a:off x="687525" y="1685200"/>
            <a:ext cx="3399600" cy="227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4"/>
          <p:cNvSpPr/>
          <p:nvPr/>
        </p:nvSpPr>
        <p:spPr>
          <a:xfrm>
            <a:off x="7253663" y="149447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532" name="Google Shape;532;p54"/>
          <p:cNvSpPr/>
          <p:nvPr/>
        </p:nvSpPr>
        <p:spPr>
          <a:xfrm>
            <a:off x="3042425" y="13640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type="title"/>
          </p:nvPr>
        </p:nvSpPr>
        <p:spPr>
          <a:xfrm>
            <a:off x="800950" y="716900"/>
            <a:ext cx="470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rearrange the CSS code?</a:t>
            </a:r>
            <a:endParaRPr/>
          </a:p>
        </p:txBody>
      </p:sp>
      <p:sp>
        <p:nvSpPr>
          <p:cNvPr id="538" name="Google Shape;538;p55"/>
          <p:cNvSpPr txBox="1"/>
          <p:nvPr>
            <p:ph idx="2" type="title"/>
          </p:nvPr>
        </p:nvSpPr>
        <p:spPr>
          <a:xfrm>
            <a:off x="800950" y="1319925"/>
            <a:ext cx="7326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makes your code readable. Developers appreciate code readability!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arrange the CSS code according to their placement in the web browser.</a:t>
            </a:r>
            <a:endParaRPr/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25" y="2151225"/>
            <a:ext cx="7326900" cy="265424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5"/>
          <p:cNvSpPr/>
          <p:nvPr/>
        </p:nvSpPr>
        <p:spPr>
          <a:xfrm>
            <a:off x="1138225" y="3503300"/>
            <a:ext cx="1359900" cy="49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5"/>
          <p:cNvSpPr/>
          <p:nvPr/>
        </p:nvSpPr>
        <p:spPr>
          <a:xfrm>
            <a:off x="6370625" y="2742425"/>
            <a:ext cx="1359900" cy="116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5"/>
          <p:cNvSpPr/>
          <p:nvPr/>
        </p:nvSpPr>
        <p:spPr>
          <a:xfrm>
            <a:off x="1138225" y="4098375"/>
            <a:ext cx="2849400" cy="5310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6088350" y="4002800"/>
            <a:ext cx="1879200" cy="3285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1138225" y="2571750"/>
            <a:ext cx="1627200" cy="876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5897375" y="2696600"/>
            <a:ext cx="2261100" cy="20625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Flex</a:t>
            </a:r>
            <a:endParaRPr/>
          </a:p>
        </p:txBody>
      </p:sp>
      <p:sp>
        <p:nvSpPr>
          <p:cNvPr id="551" name="Google Shape;551;p56"/>
          <p:cNvSpPr txBox="1"/>
          <p:nvPr>
            <p:ph idx="2" type="title"/>
          </p:nvPr>
        </p:nvSpPr>
        <p:spPr>
          <a:xfrm>
            <a:off x="793325" y="2739900"/>
            <a:ext cx="3605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llows the element to be laid out using the flexbox layout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arranging elements in rows and columns</a:t>
            </a:r>
            <a:endParaRPr/>
          </a:p>
        </p:txBody>
      </p:sp>
      <p:sp>
        <p:nvSpPr>
          <p:cNvPr id="552" name="Google Shape;552;p56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6"/>
          <p:cNvPicPr preferRelativeResize="0"/>
          <p:nvPr/>
        </p:nvPicPr>
        <p:blipFill rotWithShape="1">
          <a:blip r:embed="rId3">
            <a:alphaModFix/>
          </a:blip>
          <a:srcRect b="52973" l="3805" r="72318" t="16716"/>
          <a:stretch/>
        </p:blipFill>
        <p:spPr>
          <a:xfrm>
            <a:off x="878500" y="1469750"/>
            <a:ext cx="2491436" cy="11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6"/>
          <p:cNvSpPr/>
          <p:nvPr/>
        </p:nvSpPr>
        <p:spPr>
          <a:xfrm>
            <a:off x="1046575" y="1715775"/>
            <a:ext cx="1359900" cy="2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750" y="2191625"/>
            <a:ext cx="31527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6"/>
          <p:cNvSpPr txBox="1"/>
          <p:nvPr>
            <p:ph idx="2" type="title"/>
          </p:nvPr>
        </p:nvSpPr>
        <p:spPr>
          <a:xfrm>
            <a:off x="5324450" y="3808950"/>
            <a:ext cx="2933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We call it one </a:t>
            </a:r>
            <a:r>
              <a:rPr lang="en-GB">
                <a:solidFill>
                  <a:schemeClr val="dk2"/>
                </a:solidFill>
              </a:rPr>
              <a:t>dimension layout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3513450" y="1609550"/>
            <a:ext cx="14820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97" name="Google Shape;97;p12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2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Build Interactive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99" name="Google Shape;99;p12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3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00" name="Google Shape;100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2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data types such as numbers &amp; strings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2" name="Google Shape;102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2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show data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4" name="Google Shape;104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2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6" name="Google Shape;106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2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store data in variables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08" name="Google Shape;108;p12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 direction</a:t>
            </a:r>
            <a:endParaRPr/>
          </a:p>
        </p:txBody>
      </p:sp>
      <p:sp>
        <p:nvSpPr>
          <p:cNvPr id="563" name="Google Shape;563;p57"/>
          <p:cNvSpPr txBox="1"/>
          <p:nvPr>
            <p:ph idx="2" type="title"/>
          </p:nvPr>
        </p:nvSpPr>
        <p:spPr>
          <a:xfrm>
            <a:off x="793325" y="2739900"/>
            <a:ext cx="3605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 direction property specify whether you want to arrange your elements in a column or row.</a:t>
            </a:r>
            <a:endParaRPr/>
          </a:p>
        </p:txBody>
      </p:sp>
      <p:sp>
        <p:nvSpPr>
          <p:cNvPr id="564" name="Google Shape;564;p5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7"/>
          <p:cNvPicPr preferRelativeResize="0"/>
          <p:nvPr/>
        </p:nvPicPr>
        <p:blipFill rotWithShape="1">
          <a:blip r:embed="rId3">
            <a:alphaModFix/>
          </a:blip>
          <a:srcRect b="52973" l="3805" r="72318" t="16716"/>
          <a:stretch/>
        </p:blipFill>
        <p:spPr>
          <a:xfrm>
            <a:off x="878500" y="1469750"/>
            <a:ext cx="2491436" cy="11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/>
          <p:nvPr/>
        </p:nvSpPr>
        <p:spPr>
          <a:xfrm>
            <a:off x="1046575" y="1926550"/>
            <a:ext cx="2055000" cy="2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750" y="2191625"/>
            <a:ext cx="31527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7"/>
          <p:cNvSpPr txBox="1"/>
          <p:nvPr>
            <p:ph idx="2" type="title"/>
          </p:nvPr>
        </p:nvSpPr>
        <p:spPr>
          <a:xfrm>
            <a:off x="5949325" y="3786050"/>
            <a:ext cx="681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Row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9" name="Google Shape;569;p57"/>
          <p:cNvSpPr txBox="1"/>
          <p:nvPr>
            <p:ph idx="2" type="title"/>
          </p:nvPr>
        </p:nvSpPr>
        <p:spPr>
          <a:xfrm>
            <a:off x="7234225" y="3786050"/>
            <a:ext cx="1031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Column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3513450" y="1609550"/>
            <a:ext cx="14820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Align items</a:t>
            </a:r>
            <a:endParaRPr/>
          </a:p>
        </p:txBody>
      </p:sp>
      <p:sp>
        <p:nvSpPr>
          <p:cNvPr id="576" name="Google Shape;576;p58"/>
          <p:cNvSpPr txBox="1"/>
          <p:nvPr>
            <p:ph idx="2" type="title"/>
          </p:nvPr>
        </p:nvSpPr>
        <p:spPr>
          <a:xfrm>
            <a:off x="793325" y="2739900"/>
            <a:ext cx="3605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Sets where you want to put the column of elements, flex-start (left), flex-end (right), center, or stretch the elements to the browser’s width.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now, we want to control our width of elements. We will stick with center.</a:t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b="52973" l="3805" r="72318" t="16716"/>
          <a:stretch/>
        </p:blipFill>
        <p:spPr>
          <a:xfrm>
            <a:off x="878500" y="1469750"/>
            <a:ext cx="2491436" cy="11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8"/>
          <p:cNvSpPr/>
          <p:nvPr/>
        </p:nvSpPr>
        <p:spPr>
          <a:xfrm>
            <a:off x="1054225" y="2148075"/>
            <a:ext cx="1841100" cy="2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175" y="1347963"/>
            <a:ext cx="3033926" cy="3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8"/>
          <p:cNvSpPr txBox="1"/>
          <p:nvPr/>
        </p:nvSpPr>
        <p:spPr>
          <a:xfrm>
            <a:off x="3513450" y="1609550"/>
            <a:ext cx="14820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59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587" name="Google Shape;587;p59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59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p5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</a:t>
            </a:r>
            <a:endParaRPr/>
          </a:p>
        </p:txBody>
      </p:sp>
      <p:sp>
        <p:nvSpPr>
          <p:cNvPr id="590" name="Google Shape;590;p59"/>
          <p:cNvSpPr txBox="1"/>
          <p:nvPr>
            <p:ph idx="2" type="title"/>
          </p:nvPr>
        </p:nvSpPr>
        <p:spPr>
          <a:xfrm>
            <a:off x="793325" y="1548200"/>
            <a:ext cx="38457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created the image, heading and paragraph, and centred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Now, we are left creating the button.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started with creating buttons!</a:t>
            </a:r>
            <a:endParaRPr/>
          </a:p>
        </p:txBody>
      </p:sp>
      <p:pic>
        <p:nvPicPr>
          <p:cNvPr id="591" name="Google Shape;59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875" y="139032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450" y="245227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450" y="2913350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300" y="945175"/>
            <a:ext cx="238950" cy="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 txBox="1"/>
          <p:nvPr>
            <p:ph type="ctrTitle"/>
          </p:nvPr>
        </p:nvSpPr>
        <p:spPr>
          <a:xfrm>
            <a:off x="586600" y="1633350"/>
            <a:ext cx="35925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buttons</a:t>
            </a:r>
            <a:endParaRPr/>
          </a:p>
        </p:txBody>
      </p:sp>
      <p:pic>
        <p:nvPicPr>
          <p:cNvPr id="600" name="Google Shape;600;p60"/>
          <p:cNvPicPr preferRelativeResize="0"/>
          <p:nvPr/>
        </p:nvPicPr>
        <p:blipFill rotWithShape="1">
          <a:blip r:embed="rId3">
            <a:alphaModFix/>
          </a:blip>
          <a:srcRect b="23844" l="0" r="0" t="1556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 first create a hyperlink. 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Go to index.html, update the code to this, and run the code.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606" name="Google Shape;6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75" y="1627096"/>
            <a:ext cx="5320625" cy="15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/>
          <p:nvPr/>
        </p:nvSpPr>
        <p:spPr>
          <a:xfrm>
            <a:off x="656975" y="2634250"/>
            <a:ext cx="47592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/>
          <p:nvPr/>
        </p:nvSpPr>
        <p:spPr>
          <a:xfrm>
            <a:off x="462175" y="1245150"/>
            <a:ext cx="5320500" cy="592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25" y="1066625"/>
            <a:ext cx="3208799" cy="3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6878925" y="3565825"/>
            <a:ext cx="12144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Test it to see it redirects to the page!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616" name="Google Shape;6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25" y="1234725"/>
            <a:ext cx="3056400" cy="309194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2"/>
          <p:cNvSpPr/>
          <p:nvPr/>
        </p:nvSpPr>
        <p:spPr>
          <a:xfrm>
            <a:off x="2269550" y="3626950"/>
            <a:ext cx="12144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675" y="1270563"/>
            <a:ext cx="2942501" cy="30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2"/>
          <p:cNvSpPr/>
          <p:nvPr/>
        </p:nvSpPr>
        <p:spPr>
          <a:xfrm>
            <a:off x="4606375" y="2490350"/>
            <a:ext cx="275100" cy="32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the code again so that it shows your project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625" name="Google Shape;6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800" y="1410425"/>
            <a:ext cx="3056400" cy="309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00" y="1781353"/>
            <a:ext cx="3754064" cy="30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4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 are styling our link to a button.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Go to style.css, update the code to this, and run the code.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32" name="Google Shape;632;p64"/>
          <p:cNvSpPr/>
          <p:nvPr/>
        </p:nvSpPr>
        <p:spPr>
          <a:xfrm>
            <a:off x="1084750" y="2661975"/>
            <a:ext cx="2352900" cy="20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4"/>
          <p:cNvSpPr/>
          <p:nvPr/>
        </p:nvSpPr>
        <p:spPr>
          <a:xfrm>
            <a:off x="996900" y="997900"/>
            <a:ext cx="3754200" cy="783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34" name="Google Shape;6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624" y="1042550"/>
            <a:ext cx="3647825" cy="36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5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4831825" y="1190813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5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color</a:t>
            </a:r>
            <a:endParaRPr/>
          </a:p>
        </p:txBody>
      </p:sp>
      <p:sp>
        <p:nvSpPr>
          <p:cNvPr id="641" name="Google Shape;641;p65"/>
          <p:cNvSpPr txBox="1"/>
          <p:nvPr>
            <p:ph idx="2" type="title"/>
          </p:nvPr>
        </p:nvSpPr>
        <p:spPr>
          <a:xfrm>
            <a:off x="793325" y="1482175"/>
            <a:ext cx="3605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gives the background color for the link.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changing to the color black!</a:t>
            </a:r>
            <a:endParaRPr/>
          </a:p>
        </p:txBody>
      </p:sp>
      <p:sp>
        <p:nvSpPr>
          <p:cNvPr id="642" name="Google Shape;642;p65"/>
          <p:cNvSpPr/>
          <p:nvPr/>
        </p:nvSpPr>
        <p:spPr>
          <a:xfrm>
            <a:off x="5017975" y="1443800"/>
            <a:ext cx="2139000" cy="21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5"/>
          <p:cNvSpPr txBox="1"/>
          <p:nvPr/>
        </p:nvSpPr>
        <p:spPr>
          <a:xfrm>
            <a:off x="4831825" y="806200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644" name="Google Shape;6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25" y="2665675"/>
            <a:ext cx="2511300" cy="232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6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4831825" y="1190813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olor</a:t>
            </a:r>
            <a:endParaRPr/>
          </a:p>
        </p:txBody>
      </p:sp>
      <p:sp>
        <p:nvSpPr>
          <p:cNvPr id="651" name="Google Shape;651;p66"/>
          <p:cNvSpPr txBox="1"/>
          <p:nvPr>
            <p:ph idx="2" type="title"/>
          </p:nvPr>
        </p:nvSpPr>
        <p:spPr>
          <a:xfrm>
            <a:off x="793325" y="1482175"/>
            <a:ext cx="3605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sets the text color. Is there a text-color CSS property? Nope.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 I honestly don’t know.</a:t>
            </a:r>
            <a:endParaRPr/>
          </a:p>
        </p:txBody>
      </p:sp>
      <p:sp>
        <p:nvSpPr>
          <p:cNvPr id="652" name="Google Shape;652;p66"/>
          <p:cNvSpPr/>
          <p:nvPr/>
        </p:nvSpPr>
        <p:spPr>
          <a:xfrm>
            <a:off x="5017975" y="1650050"/>
            <a:ext cx="13377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6"/>
          <p:cNvSpPr txBox="1"/>
          <p:nvPr/>
        </p:nvSpPr>
        <p:spPr>
          <a:xfrm>
            <a:off x="4831825" y="806200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654" name="Google Shape;6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25" y="2665675"/>
            <a:ext cx="2511300" cy="232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14" name="Google Shape;114;p13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Better BMI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4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7" name="Google Shape;1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3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get user inputs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3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better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3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make website interactive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23" name="Google Shape;123;p13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7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Border radius</a:t>
            </a:r>
            <a:endParaRPr/>
          </a:p>
        </p:txBody>
      </p:sp>
      <p:sp>
        <p:nvSpPr>
          <p:cNvPr id="661" name="Google Shape;661;p67"/>
          <p:cNvSpPr txBox="1"/>
          <p:nvPr>
            <p:ph idx="2" type="title"/>
          </p:nvPr>
        </p:nvSpPr>
        <p:spPr>
          <a:xfrm>
            <a:off x="793325" y="1482175"/>
            <a:ext cx="3605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property that sets the rounded corners of an element. </a:t>
            </a:r>
            <a:endParaRPr/>
          </a:p>
        </p:txBody>
      </p:sp>
      <p:sp>
        <p:nvSpPr>
          <p:cNvPr id="662" name="Google Shape;662;p67"/>
          <p:cNvSpPr/>
          <p:nvPr/>
        </p:nvSpPr>
        <p:spPr>
          <a:xfrm>
            <a:off x="1102150" y="3269400"/>
            <a:ext cx="16509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67"/>
          <p:cNvPicPr preferRelativeResize="0"/>
          <p:nvPr/>
        </p:nvPicPr>
        <p:blipFill rotWithShape="1">
          <a:blip r:embed="rId4">
            <a:alphaModFix/>
          </a:blip>
          <a:srcRect b="17128" l="7816" r="10337" t="14166"/>
          <a:stretch/>
        </p:blipFill>
        <p:spPr>
          <a:xfrm>
            <a:off x="5334950" y="2019875"/>
            <a:ext cx="3162600" cy="14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8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8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Padding</a:t>
            </a:r>
            <a:endParaRPr/>
          </a:p>
        </p:txBody>
      </p:sp>
      <p:sp>
        <p:nvSpPr>
          <p:cNvPr id="672" name="Google Shape;672;p68"/>
          <p:cNvSpPr txBox="1"/>
          <p:nvPr>
            <p:ph idx="2" type="title"/>
          </p:nvPr>
        </p:nvSpPr>
        <p:spPr>
          <a:xfrm>
            <a:off x="793325" y="1482175"/>
            <a:ext cx="3605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Padding is space to fill up your element.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try experimenting with padding!</a:t>
            </a:r>
            <a:endParaRPr/>
          </a:p>
        </p:txBody>
      </p:sp>
      <p:sp>
        <p:nvSpPr>
          <p:cNvPr id="673" name="Google Shape;673;p68"/>
          <p:cNvSpPr/>
          <p:nvPr/>
        </p:nvSpPr>
        <p:spPr>
          <a:xfrm>
            <a:off x="1102150" y="3460375"/>
            <a:ext cx="16509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8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75" name="Google Shape;675;p68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00" y="1781200"/>
            <a:ext cx="3755080" cy="29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9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 are adding vertical padding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. Go to style.css, update the code to this, and run the code.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82" name="Google Shape;682;p69"/>
          <p:cNvSpPr/>
          <p:nvPr/>
        </p:nvSpPr>
        <p:spPr>
          <a:xfrm>
            <a:off x="2001450" y="3437600"/>
            <a:ext cx="435300" cy="18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9"/>
          <p:cNvSpPr/>
          <p:nvPr/>
        </p:nvSpPr>
        <p:spPr>
          <a:xfrm>
            <a:off x="996900" y="997900"/>
            <a:ext cx="3754200" cy="783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84" name="Google Shape;6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255" y="997900"/>
            <a:ext cx="2573487" cy="39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00" y="1781200"/>
            <a:ext cx="3754200" cy="299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0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 are adding horizontal padding. Go to style.css, update the code to this, and run the code.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91" name="Google Shape;691;p70"/>
          <p:cNvSpPr/>
          <p:nvPr/>
        </p:nvSpPr>
        <p:spPr>
          <a:xfrm>
            <a:off x="2459800" y="3483425"/>
            <a:ext cx="435300" cy="18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0"/>
          <p:cNvSpPr/>
          <p:nvPr/>
        </p:nvSpPr>
        <p:spPr>
          <a:xfrm>
            <a:off x="996900" y="997900"/>
            <a:ext cx="3754200" cy="783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93" name="Google Shape;69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525" y="967325"/>
            <a:ext cx="2816520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00" y="1781200"/>
            <a:ext cx="3754200" cy="299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Let’s revert (go back) to our default padding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. Update the code to this, and run the code.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00" name="Google Shape;700;p71"/>
          <p:cNvSpPr/>
          <p:nvPr/>
        </p:nvSpPr>
        <p:spPr>
          <a:xfrm>
            <a:off x="996900" y="997900"/>
            <a:ext cx="3754200" cy="783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701" name="Google Shape;70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600" y="3424175"/>
            <a:ext cx="1812150" cy="2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1"/>
          <p:cNvSpPr/>
          <p:nvPr/>
        </p:nvSpPr>
        <p:spPr>
          <a:xfrm>
            <a:off x="1206600" y="3429750"/>
            <a:ext cx="18492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500" y="997900"/>
            <a:ext cx="4088100" cy="36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2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2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Width</a:t>
            </a:r>
            <a:endParaRPr/>
          </a:p>
        </p:txBody>
      </p:sp>
      <p:sp>
        <p:nvSpPr>
          <p:cNvPr id="710" name="Google Shape;710;p72"/>
          <p:cNvSpPr txBox="1"/>
          <p:nvPr>
            <p:ph idx="2" type="title"/>
          </p:nvPr>
        </p:nvSpPr>
        <p:spPr>
          <a:xfrm>
            <a:off x="793325" y="1482175"/>
            <a:ext cx="360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Controls how wide a HTML element is.</a:t>
            </a:r>
            <a:endParaRPr/>
          </a:p>
        </p:txBody>
      </p:sp>
      <p:sp>
        <p:nvSpPr>
          <p:cNvPr id="711" name="Google Shape;711;p72"/>
          <p:cNvSpPr/>
          <p:nvPr/>
        </p:nvSpPr>
        <p:spPr>
          <a:xfrm>
            <a:off x="1117425" y="3674250"/>
            <a:ext cx="11361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2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13" name="Google Shape;713;p72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3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Text-align</a:t>
            </a:r>
            <a:endParaRPr/>
          </a:p>
        </p:txBody>
      </p:sp>
      <p:sp>
        <p:nvSpPr>
          <p:cNvPr id="720" name="Google Shape;720;p73"/>
          <p:cNvSpPr txBox="1"/>
          <p:nvPr>
            <p:ph idx="2" type="title"/>
          </p:nvPr>
        </p:nvSpPr>
        <p:spPr>
          <a:xfrm>
            <a:off x="793325" y="1482175"/>
            <a:ext cx="3605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text-align property is used to set the horizontal alignment of text within an element.</a:t>
            </a:r>
            <a:endParaRPr/>
          </a:p>
        </p:txBody>
      </p:sp>
      <p:sp>
        <p:nvSpPr>
          <p:cNvPr id="721" name="Google Shape;721;p73"/>
          <p:cNvSpPr/>
          <p:nvPr/>
        </p:nvSpPr>
        <p:spPr>
          <a:xfrm>
            <a:off x="1123975" y="3869825"/>
            <a:ext cx="16008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3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23" name="Google Shape;723;p73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50" y="1860038"/>
            <a:ext cx="31432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74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4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Text-decoration</a:t>
            </a:r>
            <a:endParaRPr/>
          </a:p>
        </p:txBody>
      </p:sp>
      <p:sp>
        <p:nvSpPr>
          <p:cNvPr id="731" name="Google Shape;731;p74"/>
          <p:cNvSpPr txBox="1"/>
          <p:nvPr>
            <p:ph idx="2" type="title"/>
          </p:nvPr>
        </p:nvSpPr>
        <p:spPr>
          <a:xfrm>
            <a:off x="793325" y="1482175"/>
            <a:ext cx="3605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to remove the underline that comes with the link. Therefore, we remove the underline decoration.</a:t>
            </a:r>
            <a:endParaRPr/>
          </a:p>
        </p:txBody>
      </p:sp>
      <p:sp>
        <p:nvSpPr>
          <p:cNvPr id="732" name="Google Shape;732;p74"/>
          <p:cNvSpPr/>
          <p:nvPr/>
        </p:nvSpPr>
        <p:spPr>
          <a:xfrm>
            <a:off x="1123975" y="4099075"/>
            <a:ext cx="18432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4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34" name="Google Shape;734;p74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275" y="1983175"/>
            <a:ext cx="3139375" cy="6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075" y="3584675"/>
            <a:ext cx="3111768" cy="5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4"/>
          <p:cNvSpPr txBox="1"/>
          <p:nvPr>
            <p:ph idx="2" type="title"/>
          </p:nvPr>
        </p:nvSpPr>
        <p:spPr>
          <a:xfrm>
            <a:off x="5438400" y="1482175"/>
            <a:ext cx="2402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Default anchor link style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74"/>
          <p:cNvSpPr txBox="1"/>
          <p:nvPr>
            <p:ph idx="2" type="title"/>
          </p:nvPr>
        </p:nvSpPr>
        <p:spPr>
          <a:xfrm>
            <a:off x="5438400" y="3121450"/>
            <a:ext cx="2251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text-decoration: none;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75"/>
          <p:cNvPicPr preferRelativeResize="0"/>
          <p:nvPr/>
        </p:nvPicPr>
        <p:blipFill rotWithShape="1">
          <a:blip r:embed="rId3">
            <a:alphaModFix/>
          </a:blip>
          <a:srcRect b="0" l="0" r="33105" t="26589"/>
          <a:stretch/>
        </p:blipFill>
        <p:spPr>
          <a:xfrm>
            <a:off x="900725" y="2619188"/>
            <a:ext cx="2511299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5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Margin</a:t>
            </a:r>
            <a:endParaRPr/>
          </a:p>
        </p:txBody>
      </p:sp>
      <p:sp>
        <p:nvSpPr>
          <p:cNvPr id="745" name="Google Shape;745;p75"/>
          <p:cNvSpPr txBox="1"/>
          <p:nvPr>
            <p:ph idx="2" type="title"/>
          </p:nvPr>
        </p:nvSpPr>
        <p:spPr>
          <a:xfrm>
            <a:off x="793325" y="1482175"/>
            <a:ext cx="3605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mount of space between an elements. We can set which direction of margin we want to add.</a:t>
            </a:r>
            <a:endParaRPr/>
          </a:p>
        </p:txBody>
      </p:sp>
      <p:sp>
        <p:nvSpPr>
          <p:cNvPr id="746" name="Google Shape;746;p75"/>
          <p:cNvSpPr/>
          <p:nvPr/>
        </p:nvSpPr>
        <p:spPr>
          <a:xfrm>
            <a:off x="1097775" y="4302125"/>
            <a:ext cx="17058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5"/>
          <p:cNvSpPr txBox="1"/>
          <p:nvPr/>
        </p:nvSpPr>
        <p:spPr>
          <a:xfrm>
            <a:off x="900725" y="2234575"/>
            <a:ext cx="396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Don’t delete any code. This is just explanation.</a:t>
            </a:r>
            <a:endParaRPr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48" name="Google Shape;748;p75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75"/>
          <p:cNvPicPr preferRelativeResize="0"/>
          <p:nvPr/>
        </p:nvPicPr>
        <p:blipFill rotWithShape="1">
          <a:blip r:embed="rId4">
            <a:alphaModFix/>
          </a:blip>
          <a:srcRect b="8784" l="0" r="0" t="15221"/>
          <a:stretch/>
        </p:blipFill>
        <p:spPr>
          <a:xfrm>
            <a:off x="5299263" y="2322512"/>
            <a:ext cx="3111775" cy="4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5"/>
          <p:cNvSpPr txBox="1"/>
          <p:nvPr>
            <p:ph idx="2" type="title"/>
          </p:nvPr>
        </p:nvSpPr>
        <p:spPr>
          <a:xfrm>
            <a:off x="5424588" y="1322188"/>
            <a:ext cx="2402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No margin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1" name="Google Shape;751;p75"/>
          <p:cNvPicPr preferRelativeResize="0"/>
          <p:nvPr/>
        </p:nvPicPr>
        <p:blipFill rotWithShape="1">
          <a:blip r:embed="rId4">
            <a:alphaModFix/>
          </a:blip>
          <a:srcRect b="10128" l="0" r="0" t="0"/>
          <a:stretch/>
        </p:blipFill>
        <p:spPr>
          <a:xfrm>
            <a:off x="5299263" y="1795463"/>
            <a:ext cx="3111775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5"/>
          <p:cNvPicPr preferRelativeResize="0"/>
          <p:nvPr/>
        </p:nvPicPr>
        <p:blipFill rotWithShape="1">
          <a:blip r:embed="rId4">
            <a:alphaModFix/>
          </a:blip>
          <a:srcRect b="0" l="0" r="0" t="10128"/>
          <a:stretch/>
        </p:blipFill>
        <p:spPr>
          <a:xfrm>
            <a:off x="5299263" y="3880612"/>
            <a:ext cx="3111775" cy="5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5"/>
          <p:cNvSpPr txBox="1"/>
          <p:nvPr>
            <p:ph idx="2" type="title"/>
          </p:nvPr>
        </p:nvSpPr>
        <p:spPr>
          <a:xfrm>
            <a:off x="5424588" y="2910138"/>
            <a:ext cx="2402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margin-bottom: 10px;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4" name="Google Shape;75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9263" y="3310338"/>
            <a:ext cx="3111775" cy="5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make all text same font?</a:t>
            </a:r>
            <a:endParaRPr/>
          </a:p>
        </p:txBody>
      </p:sp>
      <p:sp>
        <p:nvSpPr>
          <p:cNvPr id="760" name="Google Shape;760;p76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4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29" name="Google Shape;129;p14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Random Quote Generator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5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32" name="Google Shape;13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4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create a list of quotes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4" name="Google Shape;13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4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random quote generator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6" name="Google Shape;13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4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the quotes randomly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38" name="Google Shape;138;p14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7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Move the font-family to the body selector. Here is how to move it like a developer, in the next slide!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66" name="Google Shape;766;p77"/>
          <p:cNvSpPr/>
          <p:nvPr/>
        </p:nvSpPr>
        <p:spPr>
          <a:xfrm>
            <a:off x="2694900" y="1246800"/>
            <a:ext cx="3754200" cy="783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767" name="Google Shape;76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900" y="2030100"/>
            <a:ext cx="3754200" cy="2604096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7"/>
          <p:cNvSpPr/>
          <p:nvPr/>
        </p:nvSpPr>
        <p:spPr>
          <a:xfrm>
            <a:off x="2866200" y="4079425"/>
            <a:ext cx="3238500" cy="23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9" name="Google Shape;769;p77"/>
          <p:cNvCxnSpPr>
            <a:stCxn id="768" idx="3"/>
            <a:endCxn id="770" idx="3"/>
          </p:cNvCxnSpPr>
          <p:nvPr/>
        </p:nvCxnSpPr>
        <p:spPr>
          <a:xfrm rot="10800000">
            <a:off x="4611300" y="2806975"/>
            <a:ext cx="1493400" cy="1392000"/>
          </a:xfrm>
          <a:prstGeom prst="curvedConnector3">
            <a:avLst>
              <a:gd fmla="val -159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7"/>
          <p:cNvSpPr/>
          <p:nvPr/>
        </p:nvSpPr>
        <p:spPr>
          <a:xfrm>
            <a:off x="2879300" y="2777700"/>
            <a:ext cx="1731900" cy="5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8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Make sure your text cursor is at the font family: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776" name="Google Shape;7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25" y="981213"/>
            <a:ext cx="4428401" cy="31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8"/>
          <p:cNvSpPr/>
          <p:nvPr/>
        </p:nvSpPr>
        <p:spPr>
          <a:xfrm>
            <a:off x="5934425" y="3570275"/>
            <a:ext cx="157200" cy="24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9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Hold down alt (for Windows) or option (for Mac).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Press the up arrow key once.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783" name="Google Shape;7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013" y="930971"/>
            <a:ext cx="2978575" cy="2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9"/>
          <p:cNvSpPr/>
          <p:nvPr/>
        </p:nvSpPr>
        <p:spPr>
          <a:xfrm>
            <a:off x="5936067" y="2708865"/>
            <a:ext cx="105600" cy="1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025" y="3115388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21025" y="3621263"/>
            <a:ext cx="1666513" cy="166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3045" y="3301270"/>
            <a:ext cx="1275650" cy="12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601" y="3553888"/>
            <a:ext cx="1666513" cy="166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13" y="1156275"/>
            <a:ext cx="3964375" cy="26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0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 should see the font family line of code moved up. Now try to move it right below align-items: center;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95" name="Google Shape;795;p80"/>
          <p:cNvSpPr/>
          <p:nvPr/>
        </p:nvSpPr>
        <p:spPr>
          <a:xfrm>
            <a:off x="1266100" y="3193601"/>
            <a:ext cx="3489600" cy="21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025" y="3691797"/>
            <a:ext cx="2417352" cy="112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86988" y="4093910"/>
            <a:ext cx="1251315" cy="132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712" y="3787153"/>
            <a:ext cx="957833" cy="101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434" y="3987955"/>
            <a:ext cx="1251315" cy="132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137" y="1217825"/>
            <a:ext cx="3846113" cy="256016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0"/>
          <p:cNvSpPr/>
          <p:nvPr/>
        </p:nvSpPr>
        <p:spPr>
          <a:xfrm>
            <a:off x="5427749" y="1970475"/>
            <a:ext cx="3191400" cy="21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0"/>
          <p:cNvSpPr/>
          <p:nvPr/>
        </p:nvSpPr>
        <p:spPr>
          <a:xfrm>
            <a:off x="5063250" y="2410450"/>
            <a:ext cx="137700" cy="21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Remove the h1 selector, run the code, and it should look like this: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808" name="Google Shape;8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50" y="912750"/>
            <a:ext cx="3426049" cy="3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650" y="912750"/>
            <a:ext cx="3866300" cy="36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2"/>
          <p:cNvSpPr txBox="1"/>
          <p:nvPr/>
        </p:nvSpPr>
        <p:spPr>
          <a:xfrm>
            <a:off x="1160425" y="257400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HTML </a:t>
            </a: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Hierarchy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815" name="Google Shape;8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5" y="1172174"/>
            <a:ext cx="4428025" cy="32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2"/>
          <p:cNvSpPr txBox="1"/>
          <p:nvPr>
            <p:ph idx="4294967295" type="title"/>
          </p:nvPr>
        </p:nvSpPr>
        <p:spPr>
          <a:xfrm>
            <a:off x="5103325" y="786400"/>
            <a:ext cx="988200" cy="44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&lt;html&gt;</a:t>
            </a:r>
            <a:endParaRPr sz="1700"/>
          </a:p>
        </p:txBody>
      </p:sp>
      <p:sp>
        <p:nvSpPr>
          <p:cNvPr id="817" name="Google Shape;817;p82"/>
          <p:cNvSpPr/>
          <p:nvPr/>
        </p:nvSpPr>
        <p:spPr>
          <a:xfrm>
            <a:off x="495325" y="1360475"/>
            <a:ext cx="4677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2"/>
          <p:cNvSpPr/>
          <p:nvPr/>
        </p:nvSpPr>
        <p:spPr>
          <a:xfrm>
            <a:off x="536375" y="4119850"/>
            <a:ext cx="4677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2"/>
          <p:cNvSpPr txBox="1"/>
          <p:nvPr>
            <p:ph idx="4294967295" type="title"/>
          </p:nvPr>
        </p:nvSpPr>
        <p:spPr>
          <a:xfrm>
            <a:off x="5746975" y="1344925"/>
            <a:ext cx="9882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&lt;head&gt;</a:t>
            </a:r>
            <a:endParaRPr sz="1700"/>
          </a:p>
        </p:txBody>
      </p:sp>
      <p:sp>
        <p:nvSpPr>
          <p:cNvPr id="820" name="Google Shape;820;p82"/>
          <p:cNvSpPr/>
          <p:nvPr/>
        </p:nvSpPr>
        <p:spPr>
          <a:xfrm>
            <a:off x="536375" y="1689750"/>
            <a:ext cx="426600" cy="183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2"/>
          <p:cNvSpPr/>
          <p:nvPr/>
        </p:nvSpPr>
        <p:spPr>
          <a:xfrm>
            <a:off x="515875" y="2529900"/>
            <a:ext cx="467700" cy="183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2"/>
          <p:cNvSpPr/>
          <p:nvPr/>
        </p:nvSpPr>
        <p:spPr>
          <a:xfrm>
            <a:off x="495325" y="2832975"/>
            <a:ext cx="467700" cy="183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2"/>
          <p:cNvSpPr/>
          <p:nvPr/>
        </p:nvSpPr>
        <p:spPr>
          <a:xfrm>
            <a:off x="515825" y="3804125"/>
            <a:ext cx="525600" cy="183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2"/>
          <p:cNvSpPr txBox="1"/>
          <p:nvPr>
            <p:ph idx="4294967295" type="title"/>
          </p:nvPr>
        </p:nvSpPr>
        <p:spPr>
          <a:xfrm>
            <a:off x="5746975" y="1903450"/>
            <a:ext cx="12288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&lt;body&gt;</a:t>
            </a:r>
            <a:endParaRPr sz="1700"/>
          </a:p>
        </p:txBody>
      </p:sp>
      <p:sp>
        <p:nvSpPr>
          <p:cNvPr id="825" name="Google Shape;825;p82"/>
          <p:cNvSpPr/>
          <p:nvPr/>
        </p:nvSpPr>
        <p:spPr>
          <a:xfrm>
            <a:off x="634625" y="3200175"/>
            <a:ext cx="300000" cy="119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2"/>
          <p:cNvSpPr/>
          <p:nvPr/>
        </p:nvSpPr>
        <p:spPr>
          <a:xfrm>
            <a:off x="605975" y="3048825"/>
            <a:ext cx="328500" cy="119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2"/>
          <p:cNvSpPr/>
          <p:nvPr/>
        </p:nvSpPr>
        <p:spPr>
          <a:xfrm>
            <a:off x="634625" y="3350800"/>
            <a:ext cx="230100" cy="119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2"/>
          <p:cNvSpPr/>
          <p:nvPr/>
        </p:nvSpPr>
        <p:spPr>
          <a:xfrm>
            <a:off x="614125" y="3669025"/>
            <a:ext cx="230100" cy="119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2"/>
          <p:cNvSpPr txBox="1"/>
          <p:nvPr>
            <p:ph idx="4294967295" type="title"/>
          </p:nvPr>
        </p:nvSpPr>
        <p:spPr>
          <a:xfrm>
            <a:off x="6541275" y="252760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&lt;img&gt;</a:t>
            </a:r>
            <a:endParaRPr sz="1700"/>
          </a:p>
        </p:txBody>
      </p:sp>
      <p:sp>
        <p:nvSpPr>
          <p:cNvPr id="830" name="Google Shape;830;p82"/>
          <p:cNvSpPr txBox="1"/>
          <p:nvPr>
            <p:ph idx="4294967295" type="title"/>
          </p:nvPr>
        </p:nvSpPr>
        <p:spPr>
          <a:xfrm>
            <a:off x="6541275" y="310052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&lt;h1&gt;</a:t>
            </a:r>
            <a:endParaRPr sz="1700"/>
          </a:p>
        </p:txBody>
      </p:sp>
      <p:sp>
        <p:nvSpPr>
          <p:cNvPr id="831" name="Google Shape;831;p82"/>
          <p:cNvSpPr txBox="1"/>
          <p:nvPr>
            <p:ph idx="4294967295" type="title"/>
          </p:nvPr>
        </p:nvSpPr>
        <p:spPr>
          <a:xfrm>
            <a:off x="6541275" y="367345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&lt;p&gt;</a:t>
            </a:r>
            <a:endParaRPr sz="1700"/>
          </a:p>
        </p:txBody>
      </p:sp>
      <p:cxnSp>
        <p:nvCxnSpPr>
          <p:cNvPr id="832" name="Google Shape;832;p82"/>
          <p:cNvCxnSpPr>
            <a:stCxn id="816" idx="2"/>
            <a:endCxn id="819" idx="1"/>
          </p:cNvCxnSpPr>
          <p:nvPr/>
        </p:nvCxnSpPr>
        <p:spPr>
          <a:xfrm flipH="1" rot="-5400000">
            <a:off x="5504575" y="1325650"/>
            <a:ext cx="3354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33" name="Google Shape;833;p82"/>
          <p:cNvCxnSpPr>
            <a:stCxn id="816" idx="2"/>
            <a:endCxn id="824" idx="1"/>
          </p:cNvCxnSpPr>
          <p:nvPr/>
        </p:nvCxnSpPr>
        <p:spPr>
          <a:xfrm flipH="1" rot="-5400000">
            <a:off x="5225275" y="1604950"/>
            <a:ext cx="8940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34" name="Google Shape;834;p82"/>
          <p:cNvCxnSpPr>
            <a:stCxn id="824" idx="2"/>
            <a:endCxn id="829" idx="1"/>
          </p:cNvCxnSpPr>
          <p:nvPr/>
        </p:nvCxnSpPr>
        <p:spPr>
          <a:xfrm flipH="1" rot="-5400000">
            <a:off x="6250825" y="2460400"/>
            <a:ext cx="4011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35" name="Google Shape;835;p82"/>
          <p:cNvCxnSpPr>
            <a:stCxn id="824" idx="2"/>
            <a:endCxn id="830" idx="1"/>
          </p:cNvCxnSpPr>
          <p:nvPr/>
        </p:nvCxnSpPr>
        <p:spPr>
          <a:xfrm flipH="1" rot="-5400000">
            <a:off x="5964475" y="2746750"/>
            <a:ext cx="973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36" name="Google Shape;836;p82"/>
          <p:cNvCxnSpPr>
            <a:stCxn id="824" idx="2"/>
            <a:endCxn id="831" idx="1"/>
          </p:cNvCxnSpPr>
          <p:nvPr/>
        </p:nvCxnSpPr>
        <p:spPr>
          <a:xfrm flipH="1" rot="-5400000">
            <a:off x="5677975" y="3033250"/>
            <a:ext cx="1546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37" name="Google Shape;837;p82"/>
          <p:cNvSpPr txBox="1"/>
          <p:nvPr>
            <p:ph idx="4294967295" type="title"/>
          </p:nvPr>
        </p:nvSpPr>
        <p:spPr>
          <a:xfrm>
            <a:off x="6541275" y="424637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&lt;a&gt;</a:t>
            </a:r>
            <a:endParaRPr sz="1700"/>
          </a:p>
        </p:txBody>
      </p:sp>
      <p:cxnSp>
        <p:nvCxnSpPr>
          <p:cNvPr id="838" name="Google Shape;838;p82"/>
          <p:cNvCxnSpPr>
            <a:stCxn id="824" idx="2"/>
            <a:endCxn id="837" idx="1"/>
          </p:cNvCxnSpPr>
          <p:nvPr/>
        </p:nvCxnSpPr>
        <p:spPr>
          <a:xfrm flipH="1" rot="-5400000">
            <a:off x="5391475" y="3319750"/>
            <a:ext cx="2119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3"/>
          <p:cNvSpPr txBox="1"/>
          <p:nvPr>
            <p:ph idx="4294967295" type="title"/>
          </p:nvPr>
        </p:nvSpPr>
        <p:spPr>
          <a:xfrm>
            <a:off x="5103325" y="786400"/>
            <a:ext cx="988200" cy="44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&lt;html&gt;</a:t>
            </a:r>
            <a:endParaRPr sz="1700"/>
          </a:p>
        </p:txBody>
      </p:sp>
      <p:sp>
        <p:nvSpPr>
          <p:cNvPr id="844" name="Google Shape;844;p83"/>
          <p:cNvSpPr txBox="1"/>
          <p:nvPr>
            <p:ph idx="4294967295" type="title"/>
          </p:nvPr>
        </p:nvSpPr>
        <p:spPr>
          <a:xfrm>
            <a:off x="5746975" y="1344925"/>
            <a:ext cx="9882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&lt;head&gt;</a:t>
            </a:r>
            <a:endParaRPr sz="1700"/>
          </a:p>
        </p:txBody>
      </p:sp>
      <p:sp>
        <p:nvSpPr>
          <p:cNvPr id="845" name="Google Shape;845;p83"/>
          <p:cNvSpPr txBox="1"/>
          <p:nvPr>
            <p:ph idx="4294967295" type="title"/>
          </p:nvPr>
        </p:nvSpPr>
        <p:spPr>
          <a:xfrm>
            <a:off x="5746975" y="1903450"/>
            <a:ext cx="12288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&lt;body&gt;</a:t>
            </a:r>
            <a:endParaRPr sz="1700"/>
          </a:p>
        </p:txBody>
      </p:sp>
      <p:sp>
        <p:nvSpPr>
          <p:cNvPr id="846" name="Google Shape;846;p83"/>
          <p:cNvSpPr txBox="1"/>
          <p:nvPr>
            <p:ph idx="4294967295" type="title"/>
          </p:nvPr>
        </p:nvSpPr>
        <p:spPr>
          <a:xfrm>
            <a:off x="6541275" y="252760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&lt;img&gt;</a:t>
            </a:r>
            <a:endParaRPr sz="1700"/>
          </a:p>
        </p:txBody>
      </p:sp>
      <p:sp>
        <p:nvSpPr>
          <p:cNvPr id="847" name="Google Shape;847;p83"/>
          <p:cNvSpPr txBox="1"/>
          <p:nvPr>
            <p:ph idx="4294967295" type="title"/>
          </p:nvPr>
        </p:nvSpPr>
        <p:spPr>
          <a:xfrm>
            <a:off x="6541275" y="310052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&lt;h1&gt;</a:t>
            </a:r>
            <a:endParaRPr sz="1700"/>
          </a:p>
        </p:txBody>
      </p:sp>
      <p:sp>
        <p:nvSpPr>
          <p:cNvPr id="848" name="Google Shape;848;p83"/>
          <p:cNvSpPr txBox="1"/>
          <p:nvPr>
            <p:ph idx="4294967295" type="title"/>
          </p:nvPr>
        </p:nvSpPr>
        <p:spPr>
          <a:xfrm>
            <a:off x="6541275" y="367345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&lt;p&gt;</a:t>
            </a:r>
            <a:endParaRPr sz="1700"/>
          </a:p>
        </p:txBody>
      </p:sp>
      <p:cxnSp>
        <p:nvCxnSpPr>
          <p:cNvPr id="849" name="Google Shape;849;p83"/>
          <p:cNvCxnSpPr>
            <a:stCxn id="843" idx="2"/>
            <a:endCxn id="844" idx="1"/>
          </p:cNvCxnSpPr>
          <p:nvPr/>
        </p:nvCxnSpPr>
        <p:spPr>
          <a:xfrm flipH="1" rot="-5400000">
            <a:off x="5504575" y="1325650"/>
            <a:ext cx="3354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0" name="Google Shape;850;p83"/>
          <p:cNvCxnSpPr>
            <a:stCxn id="843" idx="2"/>
            <a:endCxn id="845" idx="1"/>
          </p:cNvCxnSpPr>
          <p:nvPr/>
        </p:nvCxnSpPr>
        <p:spPr>
          <a:xfrm flipH="1" rot="-5400000">
            <a:off x="5225275" y="1604950"/>
            <a:ext cx="8940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1" name="Google Shape;851;p83"/>
          <p:cNvCxnSpPr>
            <a:stCxn id="845" idx="2"/>
            <a:endCxn id="846" idx="1"/>
          </p:cNvCxnSpPr>
          <p:nvPr/>
        </p:nvCxnSpPr>
        <p:spPr>
          <a:xfrm flipH="1" rot="-5400000">
            <a:off x="6250825" y="2460400"/>
            <a:ext cx="4011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2" name="Google Shape;852;p83"/>
          <p:cNvCxnSpPr>
            <a:stCxn id="845" idx="2"/>
            <a:endCxn id="847" idx="1"/>
          </p:cNvCxnSpPr>
          <p:nvPr/>
        </p:nvCxnSpPr>
        <p:spPr>
          <a:xfrm flipH="1" rot="-5400000">
            <a:off x="5964475" y="2746750"/>
            <a:ext cx="973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3" name="Google Shape;853;p83"/>
          <p:cNvCxnSpPr>
            <a:stCxn id="845" idx="2"/>
            <a:endCxn id="848" idx="1"/>
          </p:cNvCxnSpPr>
          <p:nvPr/>
        </p:nvCxnSpPr>
        <p:spPr>
          <a:xfrm flipH="1" rot="-5400000">
            <a:off x="5677975" y="3033250"/>
            <a:ext cx="1546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54" name="Google Shape;854;p83"/>
          <p:cNvSpPr txBox="1"/>
          <p:nvPr>
            <p:ph idx="4294967295" type="title"/>
          </p:nvPr>
        </p:nvSpPr>
        <p:spPr>
          <a:xfrm>
            <a:off x="6541275" y="424637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&lt;a&gt;</a:t>
            </a:r>
            <a:endParaRPr sz="1700"/>
          </a:p>
        </p:txBody>
      </p:sp>
      <p:cxnSp>
        <p:nvCxnSpPr>
          <p:cNvPr id="855" name="Google Shape;855;p83"/>
          <p:cNvCxnSpPr>
            <a:stCxn id="845" idx="2"/>
            <a:endCxn id="854" idx="1"/>
          </p:cNvCxnSpPr>
          <p:nvPr/>
        </p:nvCxnSpPr>
        <p:spPr>
          <a:xfrm flipH="1" rot="-5400000">
            <a:off x="5391475" y="3319750"/>
            <a:ext cx="2119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56" name="Google Shape;856;p83"/>
          <p:cNvSpPr txBox="1"/>
          <p:nvPr/>
        </p:nvSpPr>
        <p:spPr>
          <a:xfrm>
            <a:off x="793325" y="94517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HTML Tree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7" name="Google Shape;857;p83"/>
          <p:cNvSpPr txBox="1"/>
          <p:nvPr/>
        </p:nvSpPr>
        <p:spPr>
          <a:xfrm>
            <a:off x="793325" y="1482175"/>
            <a:ext cx="3605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HTML is a parent element of head, body.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Body is a parent element of img, h1, p, a.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vice versa.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</a:t>
            </a: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mg, h1, p, a is the child element of body.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Head and body </a:t>
            </a:r>
            <a:r>
              <a:rPr lang="en-GB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is the child element of HTML.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Just like a family tree…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/>
          <p:nvPr>
            <p:ph idx="4294967295" type="title"/>
          </p:nvPr>
        </p:nvSpPr>
        <p:spPr>
          <a:xfrm>
            <a:off x="5103325" y="786400"/>
            <a:ext cx="988200" cy="44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html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63" name="Google Shape;863;p84"/>
          <p:cNvSpPr txBox="1"/>
          <p:nvPr>
            <p:ph idx="4294967295" type="title"/>
          </p:nvPr>
        </p:nvSpPr>
        <p:spPr>
          <a:xfrm>
            <a:off x="5746975" y="1344925"/>
            <a:ext cx="9882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head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64" name="Google Shape;864;p84"/>
          <p:cNvSpPr txBox="1"/>
          <p:nvPr>
            <p:ph idx="4294967295" type="title"/>
          </p:nvPr>
        </p:nvSpPr>
        <p:spPr>
          <a:xfrm>
            <a:off x="5746975" y="1903450"/>
            <a:ext cx="12288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body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65" name="Google Shape;865;p84"/>
          <p:cNvSpPr txBox="1"/>
          <p:nvPr>
            <p:ph idx="4294967295" type="title"/>
          </p:nvPr>
        </p:nvSpPr>
        <p:spPr>
          <a:xfrm>
            <a:off x="6541275" y="252760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&lt;img&gt;</a:t>
            </a:r>
            <a:endParaRPr sz="1700"/>
          </a:p>
        </p:txBody>
      </p:sp>
      <p:sp>
        <p:nvSpPr>
          <p:cNvPr id="866" name="Google Shape;866;p84"/>
          <p:cNvSpPr txBox="1"/>
          <p:nvPr>
            <p:ph idx="4294967295" type="title"/>
          </p:nvPr>
        </p:nvSpPr>
        <p:spPr>
          <a:xfrm>
            <a:off x="6541275" y="310052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&lt;h1&gt;</a:t>
            </a:r>
            <a:endParaRPr sz="1700"/>
          </a:p>
        </p:txBody>
      </p:sp>
      <p:sp>
        <p:nvSpPr>
          <p:cNvPr id="867" name="Google Shape;867;p84"/>
          <p:cNvSpPr txBox="1"/>
          <p:nvPr>
            <p:ph idx="4294967295" type="title"/>
          </p:nvPr>
        </p:nvSpPr>
        <p:spPr>
          <a:xfrm>
            <a:off x="6541275" y="367345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&lt;p&gt;</a:t>
            </a:r>
            <a:endParaRPr sz="1700"/>
          </a:p>
        </p:txBody>
      </p:sp>
      <p:cxnSp>
        <p:nvCxnSpPr>
          <p:cNvPr id="868" name="Google Shape;868;p84"/>
          <p:cNvCxnSpPr>
            <a:stCxn id="862" idx="2"/>
            <a:endCxn id="863" idx="1"/>
          </p:cNvCxnSpPr>
          <p:nvPr/>
        </p:nvCxnSpPr>
        <p:spPr>
          <a:xfrm flipH="1" rot="-5400000">
            <a:off x="5504575" y="1325650"/>
            <a:ext cx="3354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69" name="Google Shape;869;p84"/>
          <p:cNvCxnSpPr>
            <a:stCxn id="862" idx="2"/>
            <a:endCxn id="864" idx="1"/>
          </p:cNvCxnSpPr>
          <p:nvPr/>
        </p:nvCxnSpPr>
        <p:spPr>
          <a:xfrm flipH="1" rot="-5400000">
            <a:off x="5225275" y="1604950"/>
            <a:ext cx="8940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0" name="Google Shape;870;p84"/>
          <p:cNvCxnSpPr>
            <a:stCxn id="864" idx="2"/>
            <a:endCxn id="865" idx="1"/>
          </p:cNvCxnSpPr>
          <p:nvPr/>
        </p:nvCxnSpPr>
        <p:spPr>
          <a:xfrm flipH="1" rot="-5400000">
            <a:off x="6250825" y="2460400"/>
            <a:ext cx="4011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1" name="Google Shape;871;p84"/>
          <p:cNvCxnSpPr>
            <a:stCxn id="864" idx="2"/>
            <a:endCxn id="866" idx="1"/>
          </p:cNvCxnSpPr>
          <p:nvPr/>
        </p:nvCxnSpPr>
        <p:spPr>
          <a:xfrm flipH="1" rot="-5400000">
            <a:off x="5964475" y="2746750"/>
            <a:ext cx="973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2" name="Google Shape;872;p84"/>
          <p:cNvCxnSpPr>
            <a:stCxn id="864" idx="2"/>
            <a:endCxn id="867" idx="1"/>
          </p:cNvCxnSpPr>
          <p:nvPr/>
        </p:nvCxnSpPr>
        <p:spPr>
          <a:xfrm flipH="1" rot="-5400000">
            <a:off x="5677975" y="3033250"/>
            <a:ext cx="1546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73" name="Google Shape;873;p84"/>
          <p:cNvSpPr txBox="1"/>
          <p:nvPr>
            <p:ph idx="4294967295" type="title"/>
          </p:nvPr>
        </p:nvSpPr>
        <p:spPr>
          <a:xfrm>
            <a:off x="6541275" y="424637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&lt;a&gt;</a:t>
            </a:r>
            <a:endParaRPr sz="1700"/>
          </a:p>
        </p:txBody>
      </p:sp>
      <p:cxnSp>
        <p:nvCxnSpPr>
          <p:cNvPr id="874" name="Google Shape;874;p84"/>
          <p:cNvCxnSpPr>
            <a:stCxn id="864" idx="2"/>
            <a:endCxn id="873" idx="1"/>
          </p:cNvCxnSpPr>
          <p:nvPr/>
        </p:nvCxnSpPr>
        <p:spPr>
          <a:xfrm flipH="1" rot="-5400000">
            <a:off x="5391475" y="3319750"/>
            <a:ext cx="2119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75" name="Google Shape;875;p84"/>
          <p:cNvSpPr txBox="1"/>
          <p:nvPr/>
        </p:nvSpPr>
        <p:spPr>
          <a:xfrm>
            <a:off x="793325" y="94517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Inheritance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76" name="Google Shape;876;p84"/>
          <p:cNvSpPr txBox="1"/>
          <p:nvPr/>
        </p:nvSpPr>
        <p:spPr>
          <a:xfrm>
            <a:off x="793325" y="1482175"/>
            <a:ext cx="360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If html wants to have yellow text, its children element (head and body) would follow along.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5"/>
          <p:cNvSpPr txBox="1"/>
          <p:nvPr>
            <p:ph idx="4294967295" type="title"/>
          </p:nvPr>
        </p:nvSpPr>
        <p:spPr>
          <a:xfrm>
            <a:off x="5103325" y="786400"/>
            <a:ext cx="988200" cy="44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html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82" name="Google Shape;882;p85"/>
          <p:cNvSpPr txBox="1"/>
          <p:nvPr>
            <p:ph idx="4294967295" type="title"/>
          </p:nvPr>
        </p:nvSpPr>
        <p:spPr>
          <a:xfrm>
            <a:off x="5746975" y="1344925"/>
            <a:ext cx="9882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b="1" lang="en-GB" sz="1700">
                <a:solidFill>
                  <a:srgbClr val="FFFF00"/>
                </a:solidFill>
              </a:rPr>
              <a:t>head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83" name="Google Shape;883;p85"/>
          <p:cNvSpPr txBox="1"/>
          <p:nvPr>
            <p:ph idx="4294967295" type="title"/>
          </p:nvPr>
        </p:nvSpPr>
        <p:spPr>
          <a:xfrm>
            <a:off x="5746975" y="1903450"/>
            <a:ext cx="12288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b="1" lang="en-GB" sz="1700">
                <a:solidFill>
                  <a:srgbClr val="FFFF00"/>
                </a:solidFill>
              </a:rPr>
              <a:t>body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84" name="Google Shape;884;p85"/>
          <p:cNvSpPr txBox="1"/>
          <p:nvPr>
            <p:ph idx="4294967295" type="title"/>
          </p:nvPr>
        </p:nvSpPr>
        <p:spPr>
          <a:xfrm>
            <a:off x="6541275" y="252760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img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85" name="Google Shape;885;p85"/>
          <p:cNvSpPr txBox="1"/>
          <p:nvPr>
            <p:ph idx="4294967295" type="title"/>
          </p:nvPr>
        </p:nvSpPr>
        <p:spPr>
          <a:xfrm>
            <a:off x="6541275" y="310052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h1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886" name="Google Shape;886;p85"/>
          <p:cNvSpPr txBox="1"/>
          <p:nvPr>
            <p:ph idx="4294967295" type="title"/>
          </p:nvPr>
        </p:nvSpPr>
        <p:spPr>
          <a:xfrm>
            <a:off x="6541275" y="367345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p</a:t>
            </a:r>
            <a:r>
              <a:rPr lang="en-GB" sz="1700"/>
              <a:t>&gt;</a:t>
            </a:r>
            <a:endParaRPr sz="1700"/>
          </a:p>
        </p:txBody>
      </p:sp>
      <p:cxnSp>
        <p:nvCxnSpPr>
          <p:cNvPr id="887" name="Google Shape;887;p85"/>
          <p:cNvCxnSpPr>
            <a:stCxn id="881" idx="2"/>
            <a:endCxn id="882" idx="1"/>
          </p:cNvCxnSpPr>
          <p:nvPr/>
        </p:nvCxnSpPr>
        <p:spPr>
          <a:xfrm flipH="1" rot="-5400000">
            <a:off x="5504575" y="1325650"/>
            <a:ext cx="3354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88" name="Google Shape;888;p85"/>
          <p:cNvCxnSpPr>
            <a:stCxn id="881" idx="2"/>
            <a:endCxn id="883" idx="1"/>
          </p:cNvCxnSpPr>
          <p:nvPr/>
        </p:nvCxnSpPr>
        <p:spPr>
          <a:xfrm flipH="1" rot="-5400000">
            <a:off x="5225275" y="1604950"/>
            <a:ext cx="8940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89" name="Google Shape;889;p85"/>
          <p:cNvCxnSpPr>
            <a:stCxn id="883" idx="2"/>
            <a:endCxn id="884" idx="1"/>
          </p:cNvCxnSpPr>
          <p:nvPr/>
        </p:nvCxnSpPr>
        <p:spPr>
          <a:xfrm flipH="1" rot="-5400000">
            <a:off x="6250825" y="2460400"/>
            <a:ext cx="4011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90" name="Google Shape;890;p85"/>
          <p:cNvCxnSpPr>
            <a:stCxn id="883" idx="2"/>
            <a:endCxn id="885" idx="1"/>
          </p:cNvCxnSpPr>
          <p:nvPr/>
        </p:nvCxnSpPr>
        <p:spPr>
          <a:xfrm flipH="1" rot="-5400000">
            <a:off x="5964475" y="2746750"/>
            <a:ext cx="973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91" name="Google Shape;891;p85"/>
          <p:cNvCxnSpPr>
            <a:stCxn id="883" idx="2"/>
            <a:endCxn id="886" idx="1"/>
          </p:cNvCxnSpPr>
          <p:nvPr/>
        </p:nvCxnSpPr>
        <p:spPr>
          <a:xfrm flipH="1" rot="-5400000">
            <a:off x="5677975" y="3033250"/>
            <a:ext cx="1546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92" name="Google Shape;892;p85"/>
          <p:cNvSpPr txBox="1"/>
          <p:nvPr>
            <p:ph idx="4294967295" type="title"/>
          </p:nvPr>
        </p:nvSpPr>
        <p:spPr>
          <a:xfrm>
            <a:off x="6541275" y="424637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a</a:t>
            </a:r>
            <a:r>
              <a:rPr lang="en-GB" sz="1700"/>
              <a:t>&gt;</a:t>
            </a:r>
            <a:endParaRPr sz="1700"/>
          </a:p>
        </p:txBody>
      </p:sp>
      <p:cxnSp>
        <p:nvCxnSpPr>
          <p:cNvPr id="893" name="Google Shape;893;p85"/>
          <p:cNvCxnSpPr>
            <a:stCxn id="883" idx="2"/>
            <a:endCxn id="892" idx="1"/>
          </p:cNvCxnSpPr>
          <p:nvPr/>
        </p:nvCxnSpPr>
        <p:spPr>
          <a:xfrm flipH="1" rot="-5400000">
            <a:off x="5391475" y="3319750"/>
            <a:ext cx="2119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94" name="Google Shape;894;p85"/>
          <p:cNvSpPr txBox="1"/>
          <p:nvPr/>
        </p:nvSpPr>
        <p:spPr>
          <a:xfrm>
            <a:off x="793325" y="94517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Inheritance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95" name="Google Shape;895;p85"/>
          <p:cNvSpPr txBox="1"/>
          <p:nvPr/>
        </p:nvSpPr>
        <p:spPr>
          <a:xfrm>
            <a:off x="793325" y="1482175"/>
            <a:ext cx="3605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since, head and body has yellow elements, its child (img, h1, p, a) will also have yellow text.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style from a parent cascade (passes down) to its child element.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since the body tag has font family of Arial…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896" name="Google Shape;896;p85"/>
          <p:cNvPicPr preferRelativeResize="0"/>
          <p:nvPr/>
        </p:nvPicPr>
        <p:blipFill rotWithShape="1">
          <a:blip r:embed="rId3">
            <a:alphaModFix/>
          </a:blip>
          <a:srcRect b="71022" l="0" r="0" t="0"/>
          <a:stretch/>
        </p:blipFill>
        <p:spPr>
          <a:xfrm>
            <a:off x="882850" y="3742975"/>
            <a:ext cx="3426051" cy="11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/>
          <p:nvPr>
            <p:ph idx="4294967295" type="title"/>
          </p:nvPr>
        </p:nvSpPr>
        <p:spPr>
          <a:xfrm>
            <a:off x="5103325" y="786400"/>
            <a:ext cx="988200" cy="44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</a:rPr>
              <a:t>html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902" name="Google Shape;902;p86"/>
          <p:cNvSpPr txBox="1"/>
          <p:nvPr>
            <p:ph idx="4294967295" type="title"/>
          </p:nvPr>
        </p:nvSpPr>
        <p:spPr>
          <a:xfrm>
            <a:off x="5746975" y="1344925"/>
            <a:ext cx="9882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b="1" lang="en-GB" sz="1700">
                <a:solidFill>
                  <a:srgbClr val="FFFF00"/>
                </a:solidFill>
              </a:rPr>
              <a:t>head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903" name="Google Shape;903;p86"/>
          <p:cNvSpPr txBox="1"/>
          <p:nvPr>
            <p:ph idx="4294967295" type="title"/>
          </p:nvPr>
        </p:nvSpPr>
        <p:spPr>
          <a:xfrm>
            <a:off x="5746975" y="1903450"/>
            <a:ext cx="1228800" cy="44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b="1" lang="en-GB" sz="17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body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904" name="Google Shape;904;p86"/>
          <p:cNvSpPr txBox="1"/>
          <p:nvPr>
            <p:ph idx="4294967295" type="title"/>
          </p:nvPr>
        </p:nvSpPr>
        <p:spPr>
          <a:xfrm>
            <a:off x="6541275" y="252760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img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905" name="Google Shape;905;p86"/>
          <p:cNvSpPr txBox="1"/>
          <p:nvPr>
            <p:ph idx="4294967295" type="title"/>
          </p:nvPr>
        </p:nvSpPr>
        <p:spPr>
          <a:xfrm>
            <a:off x="6541275" y="310052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h1</a:t>
            </a:r>
            <a:r>
              <a:rPr lang="en-GB" sz="1700"/>
              <a:t>&gt;</a:t>
            </a:r>
            <a:endParaRPr sz="1700"/>
          </a:p>
        </p:txBody>
      </p:sp>
      <p:sp>
        <p:nvSpPr>
          <p:cNvPr id="906" name="Google Shape;906;p86"/>
          <p:cNvSpPr txBox="1"/>
          <p:nvPr>
            <p:ph idx="4294967295" type="title"/>
          </p:nvPr>
        </p:nvSpPr>
        <p:spPr>
          <a:xfrm>
            <a:off x="6541275" y="3673450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p</a:t>
            </a:r>
            <a:r>
              <a:rPr lang="en-GB" sz="1700"/>
              <a:t>&gt;</a:t>
            </a:r>
            <a:endParaRPr sz="1700"/>
          </a:p>
        </p:txBody>
      </p:sp>
      <p:cxnSp>
        <p:nvCxnSpPr>
          <p:cNvPr id="907" name="Google Shape;907;p86"/>
          <p:cNvCxnSpPr>
            <a:stCxn id="901" idx="2"/>
            <a:endCxn id="902" idx="1"/>
          </p:cNvCxnSpPr>
          <p:nvPr/>
        </p:nvCxnSpPr>
        <p:spPr>
          <a:xfrm flipH="1" rot="-5400000">
            <a:off x="5504575" y="1325650"/>
            <a:ext cx="3354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8" name="Google Shape;908;p86"/>
          <p:cNvCxnSpPr>
            <a:stCxn id="901" idx="2"/>
            <a:endCxn id="903" idx="1"/>
          </p:cNvCxnSpPr>
          <p:nvPr/>
        </p:nvCxnSpPr>
        <p:spPr>
          <a:xfrm flipH="1" rot="-5400000">
            <a:off x="5225275" y="1604950"/>
            <a:ext cx="894000" cy="14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9" name="Google Shape;909;p86"/>
          <p:cNvCxnSpPr>
            <a:stCxn id="903" idx="2"/>
            <a:endCxn id="904" idx="1"/>
          </p:cNvCxnSpPr>
          <p:nvPr/>
        </p:nvCxnSpPr>
        <p:spPr>
          <a:xfrm flipH="1" rot="-5400000">
            <a:off x="6250825" y="2460400"/>
            <a:ext cx="4011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10" name="Google Shape;910;p86"/>
          <p:cNvCxnSpPr>
            <a:stCxn id="903" idx="2"/>
            <a:endCxn id="905" idx="1"/>
          </p:cNvCxnSpPr>
          <p:nvPr/>
        </p:nvCxnSpPr>
        <p:spPr>
          <a:xfrm flipH="1" rot="-5400000">
            <a:off x="5964475" y="2746750"/>
            <a:ext cx="973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11" name="Google Shape;911;p86"/>
          <p:cNvCxnSpPr>
            <a:stCxn id="903" idx="2"/>
            <a:endCxn id="906" idx="1"/>
          </p:cNvCxnSpPr>
          <p:nvPr/>
        </p:nvCxnSpPr>
        <p:spPr>
          <a:xfrm flipH="1" rot="-5400000">
            <a:off x="5677975" y="3033250"/>
            <a:ext cx="1546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12" name="Google Shape;912;p86"/>
          <p:cNvSpPr txBox="1"/>
          <p:nvPr>
            <p:ph idx="4294967295" type="title"/>
          </p:nvPr>
        </p:nvSpPr>
        <p:spPr>
          <a:xfrm>
            <a:off x="6541275" y="4246375"/>
            <a:ext cx="1228800" cy="4464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&lt;</a:t>
            </a:r>
            <a:r>
              <a:rPr lang="en-GB" sz="17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a</a:t>
            </a:r>
            <a:r>
              <a:rPr lang="en-GB" sz="1700"/>
              <a:t>&gt;</a:t>
            </a:r>
            <a:endParaRPr sz="1700"/>
          </a:p>
        </p:txBody>
      </p:sp>
      <p:cxnSp>
        <p:nvCxnSpPr>
          <p:cNvPr id="913" name="Google Shape;913;p86"/>
          <p:cNvCxnSpPr>
            <a:stCxn id="903" idx="2"/>
            <a:endCxn id="912" idx="1"/>
          </p:cNvCxnSpPr>
          <p:nvPr/>
        </p:nvCxnSpPr>
        <p:spPr>
          <a:xfrm flipH="1" rot="-5400000">
            <a:off x="5391475" y="3319750"/>
            <a:ext cx="2119800" cy="180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14" name="Google Shape;914;p86"/>
          <p:cNvSpPr txBox="1"/>
          <p:nvPr/>
        </p:nvSpPr>
        <p:spPr>
          <a:xfrm>
            <a:off x="793325" y="94517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Inheritance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15" name="Google Shape;915;p86"/>
          <p:cNvSpPr txBox="1"/>
          <p:nvPr/>
        </p:nvSpPr>
        <p:spPr>
          <a:xfrm>
            <a:off x="793325" y="1482175"/>
            <a:ext cx="360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It’s child elements like h1 and p and a text font would follow along. 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*The font shown on the right is not Arial. It’s </a:t>
            </a:r>
            <a:r>
              <a:rPr i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exaggerated</a:t>
            </a:r>
            <a:r>
              <a:rPr i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to explain better.</a:t>
            </a:r>
            <a:endParaRPr i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916" name="Google Shape;916;p86"/>
          <p:cNvPicPr preferRelativeResize="0"/>
          <p:nvPr/>
        </p:nvPicPr>
        <p:blipFill rotWithShape="1">
          <a:blip r:embed="rId3">
            <a:alphaModFix/>
          </a:blip>
          <a:srcRect b="71022" l="0" r="0" t="0"/>
          <a:stretch/>
        </p:blipFill>
        <p:spPr>
          <a:xfrm>
            <a:off x="928700" y="2867975"/>
            <a:ext cx="3426051" cy="11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5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44" name="Google Shape;144;p15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Quiz App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6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47" name="Google Shape;1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5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know if answer is correct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49" name="Google Shape;14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5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quiz app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1" name="Google Shape;15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5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if the user got it right or not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7"/>
          <p:cNvSpPr txBox="1"/>
          <p:nvPr>
            <p:ph type="ctrTitle"/>
          </p:nvPr>
        </p:nvSpPr>
        <p:spPr>
          <a:xfrm>
            <a:off x="586600" y="1633350"/>
            <a:ext cx="4614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(Optional): outlined buttons</a:t>
            </a:r>
            <a:endParaRPr/>
          </a:p>
        </p:txBody>
      </p:sp>
      <p:grpSp>
        <p:nvGrpSpPr>
          <p:cNvPr id="922" name="Google Shape;922;p87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923" name="Google Shape;923;p87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87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5" name="Google Shape;925;p87"/>
          <p:cNvPicPr preferRelativeResize="0"/>
          <p:nvPr/>
        </p:nvPicPr>
        <p:blipFill rotWithShape="1">
          <a:blip r:embed="rId5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8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(Optional)</a:t>
            </a:r>
            <a:endParaRPr/>
          </a:p>
        </p:txBody>
      </p:sp>
      <p:sp>
        <p:nvSpPr>
          <p:cNvPr id="931" name="Google Shape;931;p88"/>
          <p:cNvSpPr txBox="1"/>
          <p:nvPr>
            <p:ph idx="2" type="title"/>
          </p:nvPr>
        </p:nvSpPr>
        <p:spPr>
          <a:xfrm>
            <a:off x="793325" y="1548200"/>
            <a:ext cx="38457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Easy: </a:t>
            </a:r>
            <a:r>
              <a:rPr lang="en-GB"/>
              <a:t>Create more buttons that link to your resume (Day 1), LinkedIn, and many more.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Medium: </a:t>
            </a:r>
            <a:r>
              <a:rPr lang="en-GB"/>
              <a:t>Make buttons into outlined buttons instead!</a:t>
            </a:r>
            <a:endParaRPr/>
          </a:p>
        </p:txBody>
      </p:sp>
      <p:grpSp>
        <p:nvGrpSpPr>
          <p:cNvPr id="932" name="Google Shape;932;p88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933" name="Google Shape;933;p88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88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5" name="Google Shape;935;p88"/>
          <p:cNvPicPr preferRelativeResize="0"/>
          <p:nvPr/>
        </p:nvPicPr>
        <p:blipFill rotWithShape="1">
          <a:blip r:embed="rId5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Congratulations!</a:t>
            </a:r>
            <a:endParaRPr/>
          </a:p>
        </p:txBody>
      </p:sp>
      <p:sp>
        <p:nvSpPr>
          <p:cNvPr id="941" name="Google Shape;941;p89"/>
          <p:cNvSpPr txBox="1"/>
          <p:nvPr>
            <p:ph idx="2" type="title"/>
          </p:nvPr>
        </p:nvSpPr>
        <p:spPr>
          <a:xfrm>
            <a:off x="793325" y="1548200"/>
            <a:ext cx="38457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created a web application!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it  in our Discord channel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/>
              <a:t>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specifically under the Share Your Achievements section &gt; #i-built-this channel.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don’t forget to push to GitHub! Recruiters are looking at Github as well. Refer next slide on how to push to GitHub!</a:t>
            </a:r>
            <a:endParaRPr/>
          </a:p>
        </p:txBody>
      </p:sp>
      <p:grpSp>
        <p:nvGrpSpPr>
          <p:cNvPr id="942" name="Google Shape;942;p89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943" name="Google Shape;943;p89"/>
            <p:cNvPicPr preferRelativeResize="0"/>
            <p:nvPr/>
          </p:nvPicPr>
          <p:blipFill rotWithShape="1">
            <a:blip r:embed="rId4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89"/>
            <p:cNvPicPr preferRelativeResize="0"/>
            <p:nvPr/>
          </p:nvPicPr>
          <p:blipFill rotWithShape="1">
            <a:blip r:embed="rId5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5" name="Google Shape;945;p89"/>
          <p:cNvPicPr preferRelativeResize="0"/>
          <p:nvPr/>
        </p:nvPicPr>
        <p:blipFill rotWithShape="1">
          <a:blip r:embed="rId6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9"/>
          <p:cNvPicPr preferRelativeResize="0"/>
          <p:nvPr/>
        </p:nvPicPr>
        <p:blipFill rotWithShape="1">
          <a:blip r:embed="rId6">
            <a:alphaModFix/>
          </a:blip>
          <a:srcRect b="0" l="0" r="0" t="31539"/>
          <a:stretch/>
        </p:blipFill>
        <p:spPr>
          <a:xfrm>
            <a:off x="3519000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9"/>
          <p:cNvPicPr preferRelativeResize="0"/>
          <p:nvPr/>
        </p:nvPicPr>
        <p:blipFill rotWithShape="1">
          <a:blip r:embed="rId6">
            <a:alphaModFix/>
          </a:blip>
          <a:srcRect b="0" l="0" r="0" t="31539"/>
          <a:stretch/>
        </p:blipFill>
        <p:spPr>
          <a:xfrm>
            <a:off x="6278025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0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Gain points!</a:t>
            </a:r>
            <a:endParaRPr/>
          </a:p>
        </p:txBody>
      </p:sp>
      <p:sp>
        <p:nvSpPr>
          <p:cNvPr id="953" name="Google Shape;953;p9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0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that you have completed this module, you can gain points by doing this survey: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https://forms.gle/FJzRxgVw7fS2DMPY9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gain up to 16 points!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Currently, you can get a free Sigma T-shirt for 150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more freebies in the future ~</a:t>
            </a:r>
            <a:endParaRPr/>
          </a:p>
        </p:txBody>
      </p:sp>
      <p:pic>
        <p:nvPicPr>
          <p:cNvPr id="955" name="Google Shape;955;p90"/>
          <p:cNvPicPr preferRelativeResize="0"/>
          <p:nvPr/>
        </p:nvPicPr>
        <p:blipFill rotWithShape="1">
          <a:blip r:embed="rId4">
            <a:alphaModFix/>
          </a:blip>
          <a:srcRect b="0" l="13048" r="20204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956" name="Google Shape;956;p90"/>
          <p:cNvSpPr txBox="1"/>
          <p:nvPr/>
        </p:nvSpPr>
        <p:spPr>
          <a:xfrm>
            <a:off x="5019525" y="4690025"/>
            <a:ext cx="2932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 real. Picture is for illustration purposes.</a:t>
            </a:r>
            <a:endParaRPr sz="1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1"/>
          <p:cNvSpPr txBox="1"/>
          <p:nvPr>
            <p:ph idx="4294967295" type="title"/>
          </p:nvPr>
        </p:nvSpPr>
        <p:spPr>
          <a:xfrm>
            <a:off x="1169700" y="1855150"/>
            <a:ext cx="6804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Full code here: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3"/>
              </a:rPr>
              <a:t>https://replit.com/@sigmaschooltech/links#index.html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92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2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3519000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2"/>
          <p:cNvPicPr preferRelativeResize="0"/>
          <p:nvPr/>
        </p:nvPicPr>
        <p:blipFill rotWithShape="1">
          <a:blip r:embed="rId3">
            <a:alphaModFix/>
          </a:blip>
          <a:srcRect b="34326" l="0" r="0" t="31541"/>
          <a:stretch/>
        </p:blipFill>
        <p:spPr>
          <a:xfrm>
            <a:off x="6278025" y="-2225"/>
            <a:ext cx="2865974" cy="9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2"/>
          <p:cNvSpPr/>
          <p:nvPr/>
        </p:nvSpPr>
        <p:spPr>
          <a:xfrm>
            <a:off x="1093800" y="3242325"/>
            <a:ext cx="6956400" cy="1061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92"/>
          <p:cNvSpPr/>
          <p:nvPr/>
        </p:nvSpPr>
        <p:spPr>
          <a:xfrm rot="-5400000">
            <a:off x="2125425" y="2223825"/>
            <a:ext cx="1035000" cy="309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2"/>
          <p:cNvSpPr txBox="1"/>
          <p:nvPr/>
        </p:nvSpPr>
        <p:spPr>
          <a:xfrm>
            <a:off x="1455900" y="1718500"/>
            <a:ext cx="6232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2 completed!</a:t>
            </a:r>
            <a:endParaRPr b="1" sz="4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Quiz: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  <p:sp>
        <p:nvSpPr>
          <p:cNvPr id="159" name="Google Shape;159;p16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1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gma Theme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